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52"/>
  </p:notesMasterIdLst>
  <p:sldIdLst>
    <p:sldId id="256" r:id="rId5"/>
    <p:sldId id="257" r:id="rId6"/>
    <p:sldId id="304" r:id="rId7"/>
    <p:sldId id="305" r:id="rId8"/>
    <p:sldId id="306" r:id="rId9"/>
    <p:sldId id="307" r:id="rId10"/>
    <p:sldId id="260" r:id="rId11"/>
    <p:sldId id="261" r:id="rId12"/>
    <p:sldId id="262" r:id="rId13"/>
    <p:sldId id="263" r:id="rId14"/>
    <p:sldId id="264" r:id="rId15"/>
    <p:sldId id="265" r:id="rId16"/>
    <p:sldId id="266" r:id="rId17"/>
    <p:sldId id="258" r:id="rId18"/>
    <p:sldId id="267" r:id="rId19"/>
    <p:sldId id="268" r:id="rId20"/>
    <p:sldId id="269" r:id="rId21"/>
    <p:sldId id="270" r:id="rId22"/>
    <p:sldId id="271" r:id="rId23"/>
    <p:sldId id="272" r:id="rId24"/>
    <p:sldId id="273" r:id="rId25"/>
    <p:sldId id="274" r:id="rId26"/>
    <p:sldId id="275" r:id="rId27"/>
    <p:sldId id="276" r:id="rId28"/>
    <p:sldId id="301" r:id="rId29"/>
    <p:sldId id="303" r:id="rId30"/>
    <p:sldId id="302" r:id="rId31"/>
    <p:sldId id="277" r:id="rId32"/>
    <p:sldId id="279" r:id="rId33"/>
    <p:sldId id="278"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6" r:id="rId50"/>
    <p:sldId id="300" r:id="rId51"/>
  </p:sldIdLst>
  <p:sldSz cx="9144000" cy="5143500" type="screen16x9"/>
  <p:notesSz cx="6858000" cy="9144000"/>
  <p:embeddedFontLst>
    <p:embeddedFont>
      <p:font typeface="Roboto"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1050F-5FD6-FA10-ED68-EF2E13CE2B3C}" v="1350" dt="2025-01-11T20:44:52.355"/>
  </p1510:revLst>
</p1510:revInfo>
</file>

<file path=ppt/tableStyles.xml><?xml version="1.0" encoding="utf-8"?>
<a:tblStyleLst xmlns:a="http://schemas.openxmlformats.org/drawingml/2006/main" def="{E5DBDA8F-76EE-461F-97A9-1B0D4147AEBD}">
  <a:tblStyle styleId="{E5DBDA8F-76EE-461F-97A9-1B0D4147AEB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99DD0EE-FF87-4A7F-84FA-80B4E44D251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9" d="100"/>
          <a:sy n="199" d="100"/>
        </p:scale>
        <p:origin x="3222"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9c45342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9c45342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a4bd14ea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a4bd14ea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9090756a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e9090756a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Team has a innovative and unique vision for the Kearns School which promises to honor the schools history, while providing an eco friendly and active adult lifestyle community.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1bd8021a00403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e1bd8021a00403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1bd8021a00403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e1bd8021a00403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d73549093d_3_1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d73549093d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Specify age or mixed ages proposed</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f8d5c7d1532e3b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f8d5c7d1532e3b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f8d5c7d1532e3b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f8d5c7d1532e3b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8d5c7d1532e3b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8d5c7d1532e3b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f8d5c7d1532e3b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f8d5c7d1532e3b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f8d5c7d1532e3b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f8d5c7d1532e3b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9090756a_1_7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9090756a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I would like to introduce ourselves. We are the Tim Bobroske Construction Services LLC. We are a women owned business the specializes in curating active adult communities. To date, we have completed four pertinent developments that demonstrate our expertise in the area of active adult communities.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d73549093d_1_2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d73549093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d73549093d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d73549093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4126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d73549093d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d73549093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262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d73549093d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d73549093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970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933c8c4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933c8c4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Our Kearns School vision includes a </a:t>
            </a:r>
            <a:r>
              <a:rPr lang="en" sz="1200">
                <a:solidFill>
                  <a:schemeClr val="dk1"/>
                </a:solidFill>
                <a:latin typeface="Roboto"/>
                <a:ea typeface="Roboto"/>
                <a:cs typeface="Roboto"/>
                <a:sym typeface="Roboto"/>
              </a:rPr>
              <a:t>Complete transformation into a modern 60 unit adult living community, that commemorates the schools history, while offering luxurious amenities. Our community will include:</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Storage units and charging stations, to support a eco friendly and modern lifestyle. </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Ponds, alluring gardens, and walking trails to foster an active society. </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And pickleball courts to promote community.</a:t>
            </a:r>
            <a:endParaRPr sz="1200">
              <a:solidFill>
                <a:schemeClr val="dk1"/>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2318eab9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2318eab9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f8d5c7d1532e3b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f8d5c7d1532e3b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9090756a_1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e9090756a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318eab97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2318eab97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2318eab97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2318eab97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f8d5c7d1532e3b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f8d5c7d1532e3b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2318eab97a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2318eab97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2318eab97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2318eab97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9090756a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e9090756a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Specify age or mixed ages proposed</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2318eab97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2318eab97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Specify age or mixed ages proposed</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d73549093d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d73549093d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2318eab97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2318eab97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2318eab97a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2318eab97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2318eab97a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2318eab97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2318eab97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2318eab97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318eab97a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2318eab97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226f2231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226f2231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2318eab97a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2318eab97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e9090756a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e9090756a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73549093d_3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d73549093d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9090756a_1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e9090756a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226f22313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226f22313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226f22313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226f22313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226f22313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226f22313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2258497dc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2258497dc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91e1f37e_1_10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d91e1f37e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will additionally provide a brief overview of our ongoing projects. Our team is currently working on zoning for a 7 phase, 320 unit addition to our Canterbury Village Retirement Community. This will become our signature property, and will include gardens, a pond, walking trails, a community room, and a 15,000 square foot grand Lodge for events and parties for community members exclusively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07376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Kearns School Apartments</a:t>
            </a:r>
            <a:endParaRPr/>
          </a:p>
        </p:txBody>
      </p:sp>
      <p:sp>
        <p:nvSpPr>
          <p:cNvPr id="68" name="Google Shape;68;p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Tim </a:t>
            </a:r>
            <a:r>
              <a:rPr lang="en" dirty="0" err="1"/>
              <a:t>Bobroske</a:t>
            </a:r>
            <a:r>
              <a:rPr lang="en" dirty="0"/>
              <a:t> Construction Services LLC</a:t>
            </a:r>
            <a:endParaRPr dirty="0"/>
          </a:p>
          <a:p>
            <a:pPr marL="0" indent="0" algn="ctr"/>
            <a:r>
              <a:rPr lang="en" dirty="0"/>
              <a:t>Fiscal Wisdom Holdings, Inc</a:t>
            </a:r>
          </a:p>
          <a:p>
            <a:pPr marL="0" indent="0" algn="ctr"/>
            <a:endParaRPr lang="en-US"/>
          </a:p>
        </p:txBody>
      </p:sp>
      <p:pic>
        <p:nvPicPr>
          <p:cNvPr id="69" name="Google Shape;69;p13"/>
          <p:cNvPicPr preferRelativeResize="0"/>
          <p:nvPr/>
        </p:nvPicPr>
        <p:blipFill>
          <a:blip r:embed="rId3">
            <a:alphaModFix/>
          </a:blip>
          <a:stretch>
            <a:fillRect/>
          </a:stretch>
        </p:blipFill>
        <p:spPr>
          <a:xfrm>
            <a:off x="152400" y="3374430"/>
            <a:ext cx="1616670" cy="16166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0"/>
          <p:cNvPicPr preferRelativeResize="0"/>
          <p:nvPr/>
        </p:nvPicPr>
        <p:blipFill>
          <a:blip r:embed="rId3">
            <a:alphaModFix/>
          </a:blip>
          <a:stretch>
            <a:fillRect/>
          </a:stretch>
        </p:blipFill>
        <p:spPr>
          <a:xfrm>
            <a:off x="1565496" y="724425"/>
            <a:ext cx="5892113" cy="4419077"/>
          </a:xfrm>
          <a:prstGeom prst="rect">
            <a:avLst/>
          </a:prstGeom>
          <a:noFill/>
          <a:ln>
            <a:noFill/>
          </a:ln>
        </p:spPr>
      </p:pic>
      <p:sp>
        <p:nvSpPr>
          <p:cNvPr id="119" name="Google Shape;119;p2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Thomaston Valley Village from the parking lot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Thomaston Valley Village ( 3 Story Apartments) from the parking lot</a:t>
            </a:r>
            <a:endParaRPr/>
          </a:p>
        </p:txBody>
      </p:sp>
      <p:pic>
        <p:nvPicPr>
          <p:cNvPr id="125" name="Google Shape;125;p21"/>
          <p:cNvPicPr preferRelativeResize="0"/>
          <p:nvPr/>
        </p:nvPicPr>
        <p:blipFill rotWithShape="1">
          <a:blip r:embed="rId3">
            <a:alphaModFix/>
          </a:blip>
          <a:srcRect t="16520"/>
          <a:stretch/>
        </p:blipFill>
        <p:spPr>
          <a:xfrm>
            <a:off x="945350" y="677950"/>
            <a:ext cx="7132396" cy="44655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2"/>
          <p:cNvPicPr preferRelativeResize="0"/>
          <p:nvPr/>
        </p:nvPicPr>
        <p:blipFill>
          <a:blip r:embed="rId3">
            <a:alphaModFix/>
          </a:blip>
          <a:stretch>
            <a:fillRect/>
          </a:stretch>
        </p:blipFill>
        <p:spPr>
          <a:xfrm>
            <a:off x="1533725" y="676775"/>
            <a:ext cx="5955647" cy="4466728"/>
          </a:xfrm>
          <a:prstGeom prst="rect">
            <a:avLst/>
          </a:prstGeom>
          <a:noFill/>
          <a:ln>
            <a:noFill/>
          </a:ln>
        </p:spPr>
      </p:pic>
      <p:sp>
        <p:nvSpPr>
          <p:cNvPr id="131" name="Google Shape;131;p2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Canterbury Village in New Hartford from the Parking Lot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Current Projects</a:t>
            </a:r>
            <a:endParaRPr/>
          </a:p>
        </p:txBody>
      </p:sp>
      <p:sp>
        <p:nvSpPr>
          <p:cNvPr id="137" name="Google Shape;137;p23"/>
          <p:cNvSpPr txBox="1">
            <a:spLocks noGrp="1"/>
          </p:cNvSpPr>
          <p:nvPr>
            <p:ph type="body" idx="1"/>
          </p:nvPr>
        </p:nvSpPr>
        <p:spPr>
          <a:xfrm>
            <a:off x="335178" y="1730650"/>
            <a:ext cx="3999900" cy="3112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dirty="0">
                <a:solidFill>
                  <a:srgbClr val="073763"/>
                </a:solidFill>
              </a:rPr>
              <a:t>New Hartford Village Addition</a:t>
            </a:r>
            <a:endParaRPr sz="1800" b="1" dirty="0">
              <a:solidFill>
                <a:srgbClr val="073763"/>
              </a:solidFill>
            </a:endParaRPr>
          </a:p>
          <a:p>
            <a:pPr indent="-342900">
              <a:lnSpc>
                <a:spcPct val="150000"/>
              </a:lnSpc>
              <a:spcBef>
                <a:spcPts val="1600"/>
              </a:spcBef>
              <a:buClr>
                <a:srgbClr val="073763"/>
              </a:buClr>
              <a:buSzPts val="1800"/>
            </a:pPr>
            <a:r>
              <a:rPr lang="en" sz="1800" b="1" dirty="0">
                <a:solidFill>
                  <a:srgbClr val="073763"/>
                </a:solidFill>
              </a:rPr>
              <a:t>320 additional units underway</a:t>
            </a:r>
            <a:endParaRPr sz="1800" b="1" dirty="0">
              <a:solidFill>
                <a:srgbClr val="073763"/>
              </a:solidFill>
            </a:endParaRPr>
          </a:p>
          <a:p>
            <a:pPr marL="457200" lvl="0" indent="-342900" algn="l" rtl="0">
              <a:lnSpc>
                <a:spcPct val="150000"/>
              </a:lnSpc>
              <a:spcBef>
                <a:spcPts val="0"/>
              </a:spcBef>
              <a:spcAft>
                <a:spcPts val="0"/>
              </a:spcAft>
              <a:buClr>
                <a:srgbClr val="073763"/>
              </a:buClr>
              <a:buSzPts val="1800"/>
              <a:buChar char="●"/>
            </a:pPr>
            <a:r>
              <a:rPr lang="en" sz="1800" b="1" dirty="0">
                <a:solidFill>
                  <a:srgbClr val="073763"/>
                </a:solidFill>
              </a:rPr>
              <a:t>Future Signature Property</a:t>
            </a:r>
            <a:endParaRPr sz="1800" b="1" dirty="0">
              <a:solidFill>
                <a:srgbClr val="073763"/>
              </a:solidFill>
            </a:endParaRPr>
          </a:p>
          <a:p>
            <a:pPr marL="457200" lvl="0" indent="-342900" algn="l" rtl="0">
              <a:lnSpc>
                <a:spcPct val="150000"/>
              </a:lnSpc>
              <a:spcBef>
                <a:spcPts val="0"/>
              </a:spcBef>
              <a:spcAft>
                <a:spcPts val="0"/>
              </a:spcAft>
              <a:buClr>
                <a:srgbClr val="073763"/>
              </a:buClr>
              <a:buSzPts val="1800"/>
              <a:buChar char="●"/>
            </a:pPr>
            <a:r>
              <a:rPr lang="en" sz="1800" b="1" dirty="0">
                <a:solidFill>
                  <a:srgbClr val="073763"/>
                </a:solidFill>
              </a:rPr>
              <a:t>3 out of 4 permits approved</a:t>
            </a:r>
            <a:endParaRPr sz="1800" b="1" dirty="0">
              <a:solidFill>
                <a:srgbClr val="073763"/>
              </a:solidFill>
            </a:endParaRPr>
          </a:p>
          <a:p>
            <a:pPr marL="457200" lvl="0" indent="-342900" algn="l" rtl="0">
              <a:lnSpc>
                <a:spcPct val="150000"/>
              </a:lnSpc>
              <a:spcBef>
                <a:spcPts val="0"/>
              </a:spcBef>
              <a:spcAft>
                <a:spcPts val="0"/>
              </a:spcAft>
              <a:buClr>
                <a:srgbClr val="073763"/>
              </a:buClr>
              <a:buSzPts val="1800"/>
              <a:buChar char="●"/>
            </a:pPr>
            <a:r>
              <a:rPr lang="en" sz="1800" b="1" dirty="0">
                <a:solidFill>
                  <a:srgbClr val="073763"/>
                </a:solidFill>
              </a:rPr>
              <a:t>7 phases of development</a:t>
            </a:r>
            <a:endParaRPr sz="1800" b="1" dirty="0">
              <a:solidFill>
                <a:srgbClr val="073763"/>
              </a:solidFill>
            </a:endParaRPr>
          </a:p>
          <a:p>
            <a:pPr marL="457200" lvl="0" indent="-342900" algn="l" rtl="0">
              <a:lnSpc>
                <a:spcPct val="150000"/>
              </a:lnSpc>
              <a:spcBef>
                <a:spcPts val="0"/>
              </a:spcBef>
              <a:spcAft>
                <a:spcPts val="0"/>
              </a:spcAft>
              <a:buClr>
                <a:srgbClr val="073763"/>
              </a:buClr>
              <a:buSzPts val="1800"/>
              <a:buChar char="●"/>
            </a:pPr>
            <a:r>
              <a:rPr lang="en" sz="1800" b="1" dirty="0">
                <a:solidFill>
                  <a:srgbClr val="073763"/>
                </a:solidFill>
              </a:rPr>
              <a:t>Mixed senior affordable and market rate housing</a:t>
            </a:r>
            <a:endParaRPr sz="1800" b="1" dirty="0">
              <a:solidFill>
                <a:srgbClr val="073763"/>
              </a:solidFill>
            </a:endParaRPr>
          </a:p>
          <a:p>
            <a:pPr marL="457200" lvl="0" indent="0" algn="l" rtl="0">
              <a:spcBef>
                <a:spcPts val="1600"/>
              </a:spcBef>
              <a:spcAft>
                <a:spcPts val="1600"/>
              </a:spcAft>
              <a:buNone/>
            </a:pPr>
            <a:endParaRPr sz="1800" b="1">
              <a:solidFill>
                <a:srgbClr val="073763"/>
              </a:solidFill>
            </a:endParaRPr>
          </a:p>
        </p:txBody>
      </p:sp>
      <p:pic>
        <p:nvPicPr>
          <p:cNvPr id="138" name="Google Shape;138;p23"/>
          <p:cNvPicPr preferRelativeResize="0"/>
          <p:nvPr/>
        </p:nvPicPr>
        <p:blipFill>
          <a:blip r:embed="rId3">
            <a:alphaModFix/>
          </a:blip>
          <a:stretch>
            <a:fillRect/>
          </a:stretch>
        </p:blipFill>
        <p:spPr>
          <a:xfrm>
            <a:off x="4335078" y="905612"/>
            <a:ext cx="4443034" cy="3332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p:nvPr/>
        </p:nvSpPr>
        <p:spPr>
          <a:xfrm>
            <a:off x="721550" y="790000"/>
            <a:ext cx="7852500" cy="3855300"/>
          </a:xfrm>
          <a:prstGeom prst="rect">
            <a:avLst/>
          </a:prstGeom>
          <a:noFill/>
          <a:ln w="38100" cap="flat" cmpd="sng">
            <a:solidFill>
              <a:srgbClr val="FAFAFA"/>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200"/>
              </a:spcBef>
              <a:spcAft>
                <a:spcPts val="0"/>
              </a:spcAft>
              <a:buNone/>
            </a:pPr>
            <a:r>
              <a:rPr lang="en" dirty="0"/>
              <a:t>  </a:t>
            </a:r>
            <a:r>
              <a:rPr lang="en" sz="1700" dirty="0">
                <a:solidFill>
                  <a:schemeClr val="lt1"/>
                </a:solidFill>
                <a:latin typeface="Roboto"/>
                <a:ea typeface="Roboto"/>
                <a:cs typeface="Roboto"/>
                <a:sym typeface="Roboto"/>
              </a:rPr>
              <a:t>Tim </a:t>
            </a:r>
            <a:r>
              <a:rPr lang="en" sz="1700" dirty="0" err="1">
                <a:solidFill>
                  <a:schemeClr val="lt1"/>
                </a:solidFill>
                <a:latin typeface="Roboto"/>
                <a:ea typeface="Roboto"/>
                <a:cs typeface="Roboto"/>
                <a:sym typeface="Roboto"/>
              </a:rPr>
              <a:t>Bobroske</a:t>
            </a:r>
            <a:endParaRPr sz="1700" dirty="0" err="1">
              <a:solidFill>
                <a:schemeClr val="lt1"/>
              </a:solidFill>
              <a:latin typeface="Roboto"/>
              <a:ea typeface="Roboto"/>
              <a:cs typeface="Roboto"/>
              <a:sym typeface="Roboto"/>
            </a:endParaRPr>
          </a:p>
          <a:p>
            <a:pPr marL="0" lvl="0" indent="0" algn="l" rtl="0">
              <a:lnSpc>
                <a:spcPct val="115000"/>
              </a:lnSpc>
              <a:spcBef>
                <a:spcPts val="1200"/>
              </a:spcBef>
              <a:spcAft>
                <a:spcPts val="0"/>
              </a:spcAft>
              <a:buNone/>
            </a:pPr>
            <a:r>
              <a:rPr lang="en" sz="1700" dirty="0">
                <a:solidFill>
                  <a:schemeClr val="lt1"/>
                </a:solidFill>
                <a:latin typeface="Roboto"/>
                <a:ea typeface="Roboto"/>
                <a:cs typeface="Roboto"/>
                <a:sym typeface="Roboto"/>
              </a:rPr>
              <a:t>  Mike Chadwick </a:t>
            </a:r>
            <a:endParaRPr sz="1700">
              <a:solidFill>
                <a:schemeClr val="lt1"/>
              </a:solidFill>
              <a:latin typeface="Roboto"/>
              <a:ea typeface="Roboto"/>
              <a:cs typeface="Roboto"/>
              <a:sym typeface="Roboto"/>
            </a:endParaRPr>
          </a:p>
          <a:p>
            <a:pPr marL="101600" marR="1854200" lvl="0" indent="0" algn="l" rtl="0">
              <a:lnSpc>
                <a:spcPct val="115000"/>
              </a:lnSpc>
              <a:spcBef>
                <a:spcPts val="1200"/>
              </a:spcBef>
              <a:spcAft>
                <a:spcPts val="0"/>
              </a:spcAft>
              <a:buNone/>
            </a:pPr>
            <a:r>
              <a:rPr lang="en" sz="1700" dirty="0">
                <a:solidFill>
                  <a:schemeClr val="lt1"/>
                </a:solidFill>
                <a:latin typeface="Roboto"/>
                <a:ea typeface="Roboto"/>
                <a:cs typeface="Roboto"/>
                <a:sym typeface="Roboto"/>
              </a:rPr>
              <a:t>Todd Clark, land surveyor </a:t>
            </a:r>
            <a:endParaRPr sz="1700">
              <a:solidFill>
                <a:schemeClr val="lt1"/>
              </a:solidFill>
              <a:latin typeface="Roboto"/>
              <a:ea typeface="Roboto"/>
              <a:cs typeface="Roboto"/>
              <a:sym typeface="Roboto"/>
            </a:endParaRPr>
          </a:p>
          <a:p>
            <a:pPr marL="101600" marR="1854200" lvl="0" indent="0" algn="l" rtl="0">
              <a:lnSpc>
                <a:spcPct val="115000"/>
              </a:lnSpc>
              <a:spcBef>
                <a:spcPts val="0"/>
              </a:spcBef>
              <a:spcAft>
                <a:spcPts val="0"/>
              </a:spcAft>
              <a:buNone/>
            </a:pPr>
            <a:r>
              <a:rPr lang="en" sz="1700" dirty="0">
                <a:solidFill>
                  <a:schemeClr val="lt1"/>
                </a:solidFill>
                <a:latin typeface="Roboto"/>
                <a:ea typeface="Roboto"/>
                <a:cs typeface="Roboto"/>
                <a:sym typeface="Roboto"/>
              </a:rPr>
              <a:t>Wayne </a:t>
            </a:r>
            <a:r>
              <a:rPr lang="en" sz="1700" dirty="0" err="1">
                <a:solidFill>
                  <a:schemeClr val="lt1"/>
                </a:solidFill>
                <a:latin typeface="Roboto"/>
                <a:ea typeface="Roboto"/>
                <a:cs typeface="Roboto"/>
                <a:sym typeface="Roboto"/>
              </a:rPr>
              <a:t>Zirolli</a:t>
            </a:r>
            <a:r>
              <a:rPr lang="en" sz="1700" dirty="0">
                <a:solidFill>
                  <a:schemeClr val="lt1"/>
                </a:solidFill>
                <a:latin typeface="Roboto"/>
                <a:ea typeface="Roboto"/>
                <a:cs typeface="Roboto"/>
                <a:sym typeface="Roboto"/>
              </a:rPr>
              <a:t>, PE Civil Engineer</a:t>
            </a:r>
            <a:endParaRPr sz="1700" dirty="0">
              <a:solidFill>
                <a:schemeClr val="lt1"/>
              </a:solidFill>
              <a:latin typeface="Roboto"/>
              <a:ea typeface="Roboto"/>
              <a:cs typeface="Roboto"/>
              <a:sym typeface="Roboto"/>
            </a:endParaRPr>
          </a:p>
          <a:p>
            <a:pPr marL="101600" marR="279400" lvl="0" indent="0" algn="l" rtl="0">
              <a:lnSpc>
                <a:spcPct val="115000"/>
              </a:lnSpc>
              <a:spcBef>
                <a:spcPts val="0"/>
              </a:spcBef>
              <a:spcAft>
                <a:spcPts val="0"/>
              </a:spcAft>
              <a:buNone/>
            </a:pPr>
            <a:r>
              <a:rPr lang="en" sz="1700" dirty="0">
                <a:solidFill>
                  <a:schemeClr val="lt1"/>
                </a:solidFill>
                <a:latin typeface="Roboto"/>
                <a:ea typeface="Roboto"/>
                <a:cs typeface="Roboto"/>
                <a:sym typeface="Roboto"/>
              </a:rPr>
              <a:t>Clint Webb, Environmental Scientist &amp; Consultant </a:t>
            </a:r>
            <a:endParaRPr sz="1700">
              <a:solidFill>
                <a:schemeClr val="lt1"/>
              </a:solidFill>
              <a:latin typeface="Roboto"/>
              <a:ea typeface="Roboto"/>
              <a:cs typeface="Roboto"/>
              <a:sym typeface="Roboto"/>
            </a:endParaRPr>
          </a:p>
          <a:p>
            <a:pPr marL="101600" marR="279400" lvl="0" indent="0" algn="l" rtl="0">
              <a:lnSpc>
                <a:spcPct val="115000"/>
              </a:lnSpc>
              <a:spcBef>
                <a:spcPts val="0"/>
              </a:spcBef>
              <a:spcAft>
                <a:spcPts val="0"/>
              </a:spcAft>
              <a:buNone/>
            </a:pPr>
            <a:r>
              <a:rPr lang="en" sz="1700" dirty="0">
                <a:solidFill>
                  <a:schemeClr val="lt1"/>
                </a:solidFill>
                <a:latin typeface="Roboto"/>
                <a:ea typeface="Roboto"/>
                <a:cs typeface="Roboto"/>
                <a:sym typeface="Roboto"/>
              </a:rPr>
              <a:t>Michael Lambert, P.E, Storm Water Management</a:t>
            </a:r>
            <a:endParaRPr sz="1700">
              <a:solidFill>
                <a:schemeClr val="lt1"/>
              </a:solidFill>
              <a:latin typeface="Roboto"/>
              <a:ea typeface="Roboto"/>
              <a:cs typeface="Roboto"/>
              <a:sym typeface="Roboto"/>
            </a:endParaRPr>
          </a:p>
          <a:p>
            <a:pPr marL="101600">
              <a:lnSpc>
                <a:spcPct val="115000"/>
              </a:lnSpc>
              <a:spcBef>
                <a:spcPts val="1200"/>
              </a:spcBef>
            </a:pPr>
            <a:r>
              <a:rPr lang="en" sz="1700" dirty="0">
                <a:solidFill>
                  <a:schemeClr val="lt1"/>
                </a:solidFill>
                <a:latin typeface="Roboto"/>
                <a:ea typeface="Roboto"/>
                <a:cs typeface="Roboto"/>
                <a:sym typeface="Roboto"/>
              </a:rPr>
              <a:t>Ashley Clark Kidd, Blue Moon Collaborative Architectural</a:t>
            </a:r>
          </a:p>
          <a:p>
            <a:pPr marL="101600" lvl="0" indent="0" algn="l">
              <a:lnSpc>
                <a:spcPct val="114999"/>
              </a:lnSpc>
              <a:spcBef>
                <a:spcPts val="1200"/>
              </a:spcBef>
              <a:spcAft>
                <a:spcPts val="0"/>
              </a:spcAft>
              <a:buNone/>
            </a:pPr>
            <a:r>
              <a:rPr lang="en" sz="1700" dirty="0">
                <a:solidFill>
                  <a:schemeClr val="lt1"/>
                </a:solidFill>
                <a:latin typeface="Roboto"/>
                <a:ea typeface="Roboto"/>
                <a:cs typeface="Roboto"/>
                <a:sym typeface="Roboto"/>
              </a:rPr>
              <a:t>Mark Ziogas, Land Use Attorney </a:t>
            </a:r>
            <a:endParaRPr sz="1700" dirty="0">
              <a:solidFill>
                <a:schemeClr val="lt1"/>
              </a:solidFill>
              <a:latin typeface="Roboto"/>
              <a:ea typeface="Roboto"/>
              <a:cs typeface="Roboto"/>
            </a:endParaRPr>
          </a:p>
          <a:p>
            <a:pPr marL="101600" lvl="0" indent="0" algn="l" rtl="0">
              <a:lnSpc>
                <a:spcPct val="132727"/>
              </a:lnSpc>
              <a:spcBef>
                <a:spcPts val="1200"/>
              </a:spcBef>
              <a:spcAft>
                <a:spcPts val="1200"/>
              </a:spcAft>
              <a:buNone/>
            </a:pPr>
            <a:r>
              <a:rPr lang="en" sz="1700" dirty="0">
                <a:solidFill>
                  <a:schemeClr val="lt1"/>
                </a:solidFill>
                <a:latin typeface="Roboto"/>
                <a:ea typeface="Roboto"/>
                <a:cs typeface="Roboto"/>
                <a:sym typeface="Roboto"/>
              </a:rPr>
              <a:t>Matt Szydlo, Structural Engineer</a:t>
            </a:r>
            <a:endParaRPr sz="1700">
              <a:solidFill>
                <a:schemeClr val="lt1"/>
              </a:solidFill>
              <a:latin typeface="Roboto"/>
              <a:ea typeface="Roboto"/>
              <a:cs typeface="Roboto"/>
              <a:sym typeface="Roboto"/>
            </a:endParaRPr>
          </a:p>
        </p:txBody>
      </p:sp>
      <p:sp>
        <p:nvSpPr>
          <p:cNvPr id="89" name="Google Shape;89;p15"/>
          <p:cNvSpPr txBox="1"/>
          <p:nvPr/>
        </p:nvSpPr>
        <p:spPr>
          <a:xfrm>
            <a:off x="1593250" y="269100"/>
            <a:ext cx="5816100" cy="48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Roboto"/>
                <a:ea typeface="Roboto"/>
                <a:cs typeface="Roboto"/>
                <a:sym typeface="Roboto"/>
              </a:rPr>
              <a:t>Background of Firm &amp; the Team</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lt2"/>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4"/>
          <p:cNvPicPr preferRelativeResize="0"/>
          <p:nvPr/>
        </p:nvPicPr>
        <p:blipFill rotWithShape="1">
          <a:blip r:embed="rId3">
            <a:alphaModFix amt="46000"/>
          </a:blip>
          <a:srcRect t="4404" b="4404"/>
          <a:stretch/>
        </p:blipFill>
        <p:spPr>
          <a:xfrm>
            <a:off x="150" y="0"/>
            <a:ext cx="9144000" cy="5143499"/>
          </a:xfrm>
          <a:prstGeom prst="rect">
            <a:avLst/>
          </a:prstGeom>
          <a:noFill/>
          <a:ln>
            <a:noFill/>
          </a:ln>
        </p:spPr>
      </p:pic>
      <p:sp>
        <p:nvSpPr>
          <p:cNvPr id="144" name="Google Shape;144;p24"/>
          <p:cNvSpPr txBox="1">
            <a:spLocks noGrp="1"/>
          </p:cNvSpPr>
          <p:nvPr>
            <p:ph type="title"/>
          </p:nvPr>
        </p:nvSpPr>
        <p:spPr>
          <a:xfrm>
            <a:off x="1458600" y="526350"/>
            <a:ext cx="62271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t>Kearns School Apartments</a:t>
            </a:r>
            <a:endParaRPr sz="4800" b="1"/>
          </a:p>
          <a:p>
            <a:pPr marL="0" lvl="0" indent="0" algn="ctr" rtl="0">
              <a:spcBef>
                <a:spcPts val="0"/>
              </a:spcBef>
              <a:spcAft>
                <a:spcPts val="0"/>
              </a:spcAft>
              <a:buNone/>
            </a:pPr>
            <a:endParaRPr sz="2300"/>
          </a:p>
          <a:p>
            <a:pPr marL="0" lvl="0" indent="0" algn="ctr" rtl="0">
              <a:spcBef>
                <a:spcPts val="0"/>
              </a:spcBef>
              <a:spcAft>
                <a:spcPts val="0"/>
              </a:spcAft>
              <a:buNone/>
            </a:pPr>
            <a:r>
              <a:rPr lang="en" sz="2300"/>
              <a:t>A modern, green, and zero carbon neutral active lifestyle community utilizing solar heat pumps</a:t>
            </a:r>
            <a:endParaRPr sz="2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Property and the Vision</a:t>
            </a:r>
            <a:endParaRPr/>
          </a:p>
        </p:txBody>
      </p:sp>
      <p:pic>
        <p:nvPicPr>
          <p:cNvPr id="150" name="Google Shape;150;p25"/>
          <p:cNvPicPr preferRelativeResize="0"/>
          <p:nvPr/>
        </p:nvPicPr>
        <p:blipFill>
          <a:blip r:embed="rId3">
            <a:alphaModFix/>
          </a:blip>
          <a:stretch>
            <a:fillRect/>
          </a:stretch>
        </p:blipFill>
        <p:spPr>
          <a:xfrm>
            <a:off x="1363838" y="782388"/>
            <a:ext cx="6416320" cy="4219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6"/>
          <p:cNvPicPr preferRelativeResize="0"/>
          <p:nvPr/>
        </p:nvPicPr>
        <p:blipFill>
          <a:blip r:embed="rId3">
            <a:alphaModFix/>
          </a:blip>
          <a:stretch>
            <a:fillRect/>
          </a:stretch>
        </p:blipFill>
        <p:spPr>
          <a:xfrm>
            <a:off x="494137" y="583475"/>
            <a:ext cx="8155727" cy="4774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p:nvPr/>
        </p:nvSpPr>
        <p:spPr>
          <a:xfrm>
            <a:off x="230975" y="435275"/>
            <a:ext cx="7396500" cy="10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rgbClr val="FFFFFF"/>
                </a:solidFill>
                <a:latin typeface="Roboto"/>
                <a:ea typeface="Roboto"/>
                <a:cs typeface="Roboto"/>
                <a:sym typeface="Roboto"/>
              </a:rPr>
              <a:t>Plans for the Wetlands</a:t>
            </a:r>
            <a:endParaRPr sz="3500">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In our due diligence reviewing Granby’s inland and wetlands regulations </a:t>
            </a:r>
            <a:endParaRPr>
              <a:solidFill>
                <a:srgbClr val="FFFFFF"/>
              </a:solidFill>
              <a:latin typeface="Roboto"/>
              <a:ea typeface="Roboto"/>
              <a:cs typeface="Roboto"/>
              <a:sym typeface="Roboto"/>
            </a:endParaRPr>
          </a:p>
        </p:txBody>
      </p:sp>
      <p:sp>
        <p:nvSpPr>
          <p:cNvPr id="161" name="Google Shape;161;p27"/>
          <p:cNvSpPr txBox="1"/>
          <p:nvPr/>
        </p:nvSpPr>
        <p:spPr>
          <a:xfrm>
            <a:off x="271475" y="1619150"/>
            <a:ext cx="7315500" cy="3524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solidFill>
                  <a:srgbClr val="0B5394"/>
                </a:solidFill>
                <a:latin typeface="Roboto"/>
                <a:ea typeface="Roboto"/>
                <a:cs typeface="Roboto"/>
                <a:sym typeface="Roboto"/>
              </a:rPr>
              <a:t>We propose a water feature - a walking pond</a:t>
            </a:r>
            <a:endParaRPr sz="1500">
              <a:solidFill>
                <a:srgbClr val="0B5394"/>
              </a:solidFill>
              <a:latin typeface="Roboto"/>
              <a:ea typeface="Roboto"/>
              <a:cs typeface="Roboto"/>
              <a:sym typeface="Roboto"/>
            </a:endParaRPr>
          </a:p>
          <a:p>
            <a:pPr marL="457200" lvl="0" indent="-323850" algn="l" rtl="0">
              <a:lnSpc>
                <a:spcPct val="150000"/>
              </a:lnSpc>
              <a:spcBef>
                <a:spcPts val="0"/>
              </a:spcBef>
              <a:spcAft>
                <a:spcPts val="0"/>
              </a:spcAft>
              <a:buClr>
                <a:srgbClr val="0B5394"/>
              </a:buClr>
              <a:buSzPts val="1500"/>
              <a:buFont typeface="Roboto"/>
              <a:buChar char="-"/>
            </a:pPr>
            <a:r>
              <a:rPr lang="en" sz="1500">
                <a:solidFill>
                  <a:srgbClr val="0B5394"/>
                </a:solidFill>
                <a:latin typeface="Roboto"/>
                <a:ea typeface="Roboto"/>
                <a:cs typeface="Roboto"/>
                <a:sym typeface="Roboto"/>
              </a:rPr>
              <a:t>We would support</a:t>
            </a:r>
            <a:endParaRPr sz="1500">
              <a:solidFill>
                <a:srgbClr val="0B5394"/>
              </a:solidFill>
              <a:latin typeface="Roboto"/>
              <a:ea typeface="Roboto"/>
              <a:cs typeface="Roboto"/>
              <a:sym typeface="Roboto"/>
            </a:endParaRPr>
          </a:p>
          <a:p>
            <a:pPr marL="914400" lvl="1" indent="-323850" algn="l" rtl="0">
              <a:lnSpc>
                <a:spcPct val="150000"/>
              </a:lnSpc>
              <a:spcBef>
                <a:spcPts val="0"/>
              </a:spcBef>
              <a:spcAft>
                <a:spcPts val="0"/>
              </a:spcAft>
              <a:buClr>
                <a:srgbClr val="0B5394"/>
              </a:buClr>
              <a:buSzPts val="1500"/>
              <a:buFont typeface="Roboto"/>
              <a:buChar char="-"/>
            </a:pPr>
            <a:r>
              <a:rPr lang="en" sz="1500">
                <a:solidFill>
                  <a:srgbClr val="0B5394"/>
                </a:solidFill>
                <a:latin typeface="Roboto"/>
                <a:ea typeface="Roboto"/>
                <a:cs typeface="Roboto"/>
                <a:sym typeface="Roboto"/>
              </a:rPr>
              <a:t>Aquatic life</a:t>
            </a:r>
            <a:endParaRPr sz="1500">
              <a:solidFill>
                <a:srgbClr val="0B5394"/>
              </a:solidFill>
              <a:latin typeface="Roboto"/>
              <a:ea typeface="Roboto"/>
              <a:cs typeface="Roboto"/>
              <a:sym typeface="Roboto"/>
            </a:endParaRPr>
          </a:p>
          <a:p>
            <a:pPr marL="914400" lvl="1" indent="-323850" algn="l" rtl="0">
              <a:lnSpc>
                <a:spcPct val="150000"/>
              </a:lnSpc>
              <a:spcBef>
                <a:spcPts val="0"/>
              </a:spcBef>
              <a:spcAft>
                <a:spcPts val="0"/>
              </a:spcAft>
              <a:buClr>
                <a:srgbClr val="0B5394"/>
              </a:buClr>
              <a:buSzPts val="1500"/>
              <a:buFont typeface="Roboto"/>
              <a:buChar char="-"/>
            </a:pPr>
            <a:r>
              <a:rPr lang="en" sz="1500">
                <a:solidFill>
                  <a:srgbClr val="0B5394"/>
                </a:solidFill>
                <a:latin typeface="Roboto"/>
                <a:ea typeface="Roboto"/>
                <a:cs typeface="Roboto"/>
                <a:sym typeface="Roboto"/>
              </a:rPr>
              <a:t>Plant and animal life</a:t>
            </a:r>
            <a:endParaRPr sz="1500">
              <a:solidFill>
                <a:srgbClr val="0B5394"/>
              </a:solidFill>
              <a:latin typeface="Roboto"/>
              <a:ea typeface="Roboto"/>
              <a:cs typeface="Roboto"/>
              <a:sym typeface="Roboto"/>
            </a:endParaRPr>
          </a:p>
          <a:p>
            <a:pPr marL="914400" lvl="1" indent="-323850" algn="l" rtl="0">
              <a:lnSpc>
                <a:spcPct val="150000"/>
              </a:lnSpc>
              <a:spcBef>
                <a:spcPts val="0"/>
              </a:spcBef>
              <a:spcAft>
                <a:spcPts val="0"/>
              </a:spcAft>
              <a:buClr>
                <a:srgbClr val="0B5394"/>
              </a:buClr>
              <a:buSzPts val="1500"/>
              <a:buFont typeface="Roboto"/>
              <a:buChar char="-"/>
            </a:pPr>
            <a:r>
              <a:rPr lang="en" sz="1500">
                <a:solidFill>
                  <a:srgbClr val="0B5394"/>
                </a:solidFill>
                <a:latin typeface="Roboto"/>
                <a:ea typeface="Roboto"/>
                <a:cs typeface="Roboto"/>
                <a:sym typeface="Roboto"/>
              </a:rPr>
              <a:t>Animal habitats, nature preserve</a:t>
            </a:r>
            <a:endParaRPr sz="1500">
              <a:solidFill>
                <a:srgbClr val="0B5394"/>
              </a:solidFill>
              <a:latin typeface="Roboto"/>
              <a:ea typeface="Roboto"/>
              <a:cs typeface="Roboto"/>
              <a:sym typeface="Roboto"/>
            </a:endParaRPr>
          </a:p>
          <a:p>
            <a:pPr marL="914400" lvl="1" indent="-323850" algn="l" rtl="0">
              <a:lnSpc>
                <a:spcPct val="150000"/>
              </a:lnSpc>
              <a:spcBef>
                <a:spcPts val="0"/>
              </a:spcBef>
              <a:spcAft>
                <a:spcPts val="0"/>
              </a:spcAft>
              <a:buClr>
                <a:srgbClr val="0B5394"/>
              </a:buClr>
              <a:buSzPts val="1500"/>
              <a:buFont typeface="Roboto"/>
              <a:buChar char="-"/>
            </a:pPr>
            <a:r>
              <a:rPr lang="en" sz="1500">
                <a:solidFill>
                  <a:srgbClr val="0B5394"/>
                </a:solidFill>
                <a:latin typeface="Roboto"/>
                <a:ea typeface="Roboto"/>
                <a:cs typeface="Roboto"/>
                <a:sym typeface="Roboto"/>
              </a:rPr>
              <a:t>There will be a boardwalk around the pond </a:t>
            </a:r>
            <a:endParaRPr sz="1500">
              <a:solidFill>
                <a:srgbClr val="0B5394"/>
              </a:solidFill>
              <a:latin typeface="Roboto"/>
              <a:ea typeface="Roboto"/>
              <a:cs typeface="Roboto"/>
              <a:sym typeface="Roboto"/>
            </a:endParaRPr>
          </a:p>
          <a:p>
            <a:pPr marL="914400" lvl="1" indent="-323850" algn="l" rtl="0">
              <a:lnSpc>
                <a:spcPct val="150000"/>
              </a:lnSpc>
              <a:spcBef>
                <a:spcPts val="0"/>
              </a:spcBef>
              <a:spcAft>
                <a:spcPts val="0"/>
              </a:spcAft>
              <a:buClr>
                <a:srgbClr val="0B5394"/>
              </a:buClr>
              <a:buSzPts val="1500"/>
              <a:buFont typeface="Roboto"/>
              <a:buChar char="-"/>
            </a:pPr>
            <a:r>
              <a:rPr lang="en" sz="1500">
                <a:solidFill>
                  <a:srgbClr val="0B5394"/>
                </a:solidFill>
                <a:latin typeface="Roboto"/>
                <a:ea typeface="Roboto"/>
                <a:cs typeface="Roboto"/>
                <a:sym typeface="Roboto"/>
              </a:rPr>
              <a:t>We’d allow fishing for campus residents</a:t>
            </a:r>
            <a:endParaRPr sz="1500">
              <a:solidFill>
                <a:srgbClr val="0B5394"/>
              </a:solidFill>
              <a:latin typeface="Roboto"/>
              <a:ea typeface="Roboto"/>
              <a:cs typeface="Roboto"/>
              <a:sym typeface="Roboto"/>
            </a:endParaRPr>
          </a:p>
          <a:p>
            <a:pPr marL="457200" lvl="0" indent="0" algn="l" rtl="0">
              <a:lnSpc>
                <a:spcPct val="150000"/>
              </a:lnSpc>
              <a:spcBef>
                <a:spcPts val="0"/>
              </a:spcBef>
              <a:spcAft>
                <a:spcPts val="0"/>
              </a:spcAft>
              <a:buNone/>
            </a:pPr>
            <a:r>
              <a:rPr lang="en" sz="1500">
                <a:solidFill>
                  <a:srgbClr val="0B5394"/>
                </a:solidFill>
                <a:latin typeface="Roboto"/>
                <a:ea typeface="Roboto"/>
                <a:cs typeface="Roboto"/>
                <a:sym typeface="Roboto"/>
              </a:rPr>
              <a:t>Tim has been serving as an inland and wetland town commissioner for the town of Harwinton for the past 19 years. </a:t>
            </a:r>
            <a:endParaRPr sz="1500">
              <a:solidFill>
                <a:srgbClr val="0B5394"/>
              </a:solidFill>
              <a:latin typeface="Roboto"/>
              <a:ea typeface="Roboto"/>
              <a:cs typeface="Roboto"/>
              <a:sym typeface="Roboto"/>
            </a:endParaRPr>
          </a:p>
          <a:p>
            <a:pPr marL="457200" lvl="0" indent="0" algn="l" rtl="0">
              <a:lnSpc>
                <a:spcPct val="150000"/>
              </a:lnSpc>
              <a:spcBef>
                <a:spcPts val="0"/>
              </a:spcBef>
              <a:spcAft>
                <a:spcPts val="0"/>
              </a:spcAft>
              <a:buNone/>
            </a:pPr>
            <a:r>
              <a:rPr lang="en" sz="1500">
                <a:solidFill>
                  <a:srgbClr val="0B5394"/>
                </a:solidFill>
                <a:latin typeface="Roboto"/>
                <a:ea typeface="Roboto"/>
                <a:cs typeface="Roboto"/>
                <a:sym typeface="Roboto"/>
              </a:rPr>
              <a:t>We’ve done this in four other towns, Clint Webb can talk more about this. </a:t>
            </a:r>
            <a:endParaRPr sz="1500">
              <a:solidFill>
                <a:srgbClr val="0B5394"/>
              </a:solidFill>
              <a:latin typeface="Roboto"/>
              <a:ea typeface="Roboto"/>
              <a:cs typeface="Roboto"/>
              <a:sym typeface="Roboto"/>
            </a:endParaRPr>
          </a:p>
          <a:p>
            <a:pPr marL="0" lvl="0" indent="0" algn="l" rtl="0">
              <a:lnSpc>
                <a:spcPct val="150000"/>
              </a:lnSpc>
              <a:spcBef>
                <a:spcPts val="0"/>
              </a:spcBef>
              <a:spcAft>
                <a:spcPts val="0"/>
              </a:spcAft>
              <a:buNone/>
            </a:pPr>
            <a:r>
              <a:rPr lang="en" sz="1800">
                <a:solidFill>
                  <a:srgbClr val="0B5394"/>
                </a:solidFill>
                <a:latin typeface="Roboto"/>
                <a:ea typeface="Roboto"/>
                <a:cs typeface="Roboto"/>
                <a:sym typeface="Roboto"/>
              </a:rPr>
              <a:t>  </a:t>
            </a:r>
            <a:endParaRPr sz="1800">
              <a:solidFill>
                <a:srgbClr val="0B5394"/>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 name="Google Shape;167;p28"/>
          <p:cNvPicPr preferRelativeResize="0"/>
          <p:nvPr/>
        </p:nvPicPr>
        <p:blipFill>
          <a:blip r:embed="rId3">
            <a:alphaModFix/>
          </a:blip>
          <a:stretch>
            <a:fillRect/>
          </a:stretch>
        </p:blipFill>
        <p:spPr>
          <a:xfrm>
            <a:off x="761313" y="733168"/>
            <a:ext cx="7621371" cy="4219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p:nvPr/>
        </p:nvSpPr>
        <p:spPr>
          <a:xfrm>
            <a:off x="0" y="0"/>
            <a:ext cx="9161100" cy="24846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txBox="1">
            <a:spLocks noGrp="1"/>
          </p:cNvSpPr>
          <p:nvPr>
            <p:ph type="title" idx="4294967295"/>
          </p:nvPr>
        </p:nvSpPr>
        <p:spPr>
          <a:xfrm>
            <a:off x="311700" y="220100"/>
            <a:ext cx="8520600" cy="1012200"/>
          </a:xfrm>
          <a:prstGeom prst="rect">
            <a:avLst/>
          </a:prstGeom>
          <a:solidFill>
            <a:srgbClr val="FAFAFA"/>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Tim Bobroske Construction Services LLC</a:t>
            </a:r>
            <a:endParaRPr>
              <a:solidFill>
                <a:srgbClr val="073763"/>
              </a:solidFill>
            </a:endParaRPr>
          </a:p>
          <a:p>
            <a:pPr marL="0" lvl="0" indent="0" algn="ctr" rtl="0">
              <a:spcBef>
                <a:spcPts val="400"/>
              </a:spcBef>
              <a:spcAft>
                <a:spcPts val="400"/>
              </a:spcAft>
              <a:buNone/>
            </a:pPr>
            <a:r>
              <a:rPr lang="en" sz="1600" i="1">
                <a:solidFill>
                  <a:srgbClr val="073763"/>
                </a:solidFill>
              </a:rPr>
              <a:t>A state certified women owned business, creating active independent adult communities. </a:t>
            </a:r>
            <a:endParaRPr sz="1600" i="1">
              <a:solidFill>
                <a:srgbClr val="073763"/>
              </a:solidFill>
            </a:endParaRPr>
          </a:p>
        </p:txBody>
      </p:sp>
      <p:pic>
        <p:nvPicPr>
          <p:cNvPr id="76" name="Google Shape;76;p14"/>
          <p:cNvPicPr preferRelativeResize="0"/>
          <p:nvPr/>
        </p:nvPicPr>
        <p:blipFill rotWithShape="1">
          <a:blip r:embed="rId3">
            <a:alphaModFix/>
          </a:blip>
          <a:srcRect l="13825" r="13825"/>
          <a:stretch/>
        </p:blipFill>
        <p:spPr>
          <a:xfrm>
            <a:off x="110425" y="1381425"/>
            <a:ext cx="2160900" cy="2161200"/>
          </a:xfrm>
          <a:prstGeom prst="ellipse">
            <a:avLst/>
          </a:prstGeom>
          <a:noFill/>
          <a:ln>
            <a:noFill/>
          </a:ln>
        </p:spPr>
      </p:pic>
      <p:sp>
        <p:nvSpPr>
          <p:cNvPr id="77" name="Google Shape;77;p14"/>
          <p:cNvSpPr txBox="1">
            <a:spLocks noGrp="1"/>
          </p:cNvSpPr>
          <p:nvPr>
            <p:ph type="title" idx="4294967295"/>
          </p:nvPr>
        </p:nvSpPr>
        <p:spPr>
          <a:xfrm>
            <a:off x="78900" y="3849419"/>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Quail Hollow</a:t>
            </a:r>
            <a:endParaRPr sz="1800">
              <a:solidFill>
                <a:schemeClr val="dk1"/>
              </a:solidFill>
            </a:endParaRPr>
          </a:p>
        </p:txBody>
      </p:sp>
      <p:sp>
        <p:nvSpPr>
          <p:cNvPr id="78" name="Google Shape;78;p14"/>
          <p:cNvSpPr txBox="1">
            <a:spLocks noGrp="1"/>
          </p:cNvSpPr>
          <p:nvPr>
            <p:ph type="title" idx="4294967295"/>
          </p:nvPr>
        </p:nvSpPr>
        <p:spPr>
          <a:xfrm>
            <a:off x="2396918" y="4020019"/>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Canterbury Village</a:t>
            </a:r>
            <a:endParaRPr sz="1800">
              <a:solidFill>
                <a:schemeClr val="dk1"/>
              </a:solidFill>
            </a:endParaRPr>
          </a:p>
        </p:txBody>
      </p:sp>
      <p:sp>
        <p:nvSpPr>
          <p:cNvPr id="79" name="Google Shape;79;p14"/>
          <p:cNvSpPr txBox="1">
            <a:spLocks noGrp="1"/>
          </p:cNvSpPr>
          <p:nvPr>
            <p:ph type="title" idx="4294967295"/>
          </p:nvPr>
        </p:nvSpPr>
        <p:spPr>
          <a:xfrm>
            <a:off x="4714954" y="3915044"/>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Stone Ridge</a:t>
            </a:r>
            <a:endParaRPr sz="1800">
              <a:solidFill>
                <a:schemeClr val="dk1"/>
              </a:solidFill>
            </a:endParaRPr>
          </a:p>
        </p:txBody>
      </p:sp>
      <p:sp>
        <p:nvSpPr>
          <p:cNvPr id="80" name="Google Shape;80;p14"/>
          <p:cNvSpPr txBox="1">
            <a:spLocks noGrp="1"/>
          </p:cNvSpPr>
          <p:nvPr>
            <p:ph type="title" idx="4294967295"/>
          </p:nvPr>
        </p:nvSpPr>
        <p:spPr>
          <a:xfrm>
            <a:off x="6880190" y="4020019"/>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Thomaston Valley Village</a:t>
            </a:r>
            <a:endParaRPr sz="1800">
              <a:solidFill>
                <a:schemeClr val="dk1"/>
              </a:solidFill>
            </a:endParaRPr>
          </a:p>
        </p:txBody>
      </p:sp>
      <p:pic>
        <p:nvPicPr>
          <p:cNvPr id="81" name="Google Shape;81;p14"/>
          <p:cNvPicPr preferRelativeResize="0"/>
          <p:nvPr/>
        </p:nvPicPr>
        <p:blipFill rotWithShape="1">
          <a:blip r:embed="rId4">
            <a:alphaModFix/>
          </a:blip>
          <a:srcRect l="12552" r="12552"/>
          <a:stretch/>
        </p:blipFill>
        <p:spPr>
          <a:xfrm>
            <a:off x="6982974" y="1381425"/>
            <a:ext cx="2160900" cy="2161200"/>
          </a:xfrm>
          <a:prstGeom prst="ellipse">
            <a:avLst/>
          </a:prstGeom>
          <a:noFill/>
          <a:ln>
            <a:noFill/>
          </a:ln>
        </p:spPr>
      </p:pic>
      <p:pic>
        <p:nvPicPr>
          <p:cNvPr id="82" name="Google Shape;82;p14"/>
          <p:cNvPicPr preferRelativeResize="0"/>
          <p:nvPr/>
        </p:nvPicPr>
        <p:blipFill rotWithShape="1">
          <a:blip r:embed="rId5">
            <a:alphaModFix/>
          </a:blip>
          <a:srcRect l="16734" r="16727"/>
          <a:stretch/>
        </p:blipFill>
        <p:spPr>
          <a:xfrm>
            <a:off x="4692125" y="1381425"/>
            <a:ext cx="2160900" cy="2161200"/>
          </a:xfrm>
          <a:prstGeom prst="ellipse">
            <a:avLst/>
          </a:prstGeom>
          <a:noFill/>
          <a:ln>
            <a:noFill/>
          </a:ln>
        </p:spPr>
      </p:pic>
      <p:pic>
        <p:nvPicPr>
          <p:cNvPr id="83" name="Google Shape;83;p14"/>
          <p:cNvPicPr preferRelativeResize="0"/>
          <p:nvPr/>
        </p:nvPicPr>
        <p:blipFill rotWithShape="1">
          <a:blip r:embed="rId6">
            <a:alphaModFix/>
          </a:blip>
          <a:srcRect l="12552" r="12552"/>
          <a:stretch/>
        </p:blipFill>
        <p:spPr>
          <a:xfrm>
            <a:off x="2401275" y="1381425"/>
            <a:ext cx="2160900" cy="2161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373163" y="787857"/>
            <a:ext cx="6397682" cy="42196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30"/>
          <p:cNvPicPr preferRelativeResize="0"/>
          <p:nvPr/>
        </p:nvPicPr>
        <p:blipFill>
          <a:blip r:embed="rId3">
            <a:alphaModFix/>
          </a:blip>
          <a:stretch>
            <a:fillRect/>
          </a:stretch>
        </p:blipFill>
        <p:spPr>
          <a:xfrm>
            <a:off x="721775" y="733168"/>
            <a:ext cx="7700451" cy="4219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31"/>
          <p:cNvPicPr preferRelativeResize="0"/>
          <p:nvPr/>
        </p:nvPicPr>
        <p:blipFill>
          <a:blip r:embed="rId3">
            <a:alphaModFix/>
          </a:blip>
          <a:stretch>
            <a:fillRect/>
          </a:stretch>
        </p:blipFill>
        <p:spPr>
          <a:xfrm>
            <a:off x="756413" y="842546"/>
            <a:ext cx="7631167" cy="4219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 name="Google Shape;191;p32"/>
          <p:cNvPicPr preferRelativeResize="0"/>
          <p:nvPr/>
        </p:nvPicPr>
        <p:blipFill>
          <a:blip r:embed="rId3">
            <a:alphaModFix/>
          </a:blip>
          <a:stretch>
            <a:fillRect/>
          </a:stretch>
        </p:blipFill>
        <p:spPr>
          <a:xfrm>
            <a:off x="1341838" y="787857"/>
            <a:ext cx="6460335" cy="42196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title" idx="4294967295"/>
          </p:nvPr>
        </p:nvSpPr>
        <p:spPr>
          <a:xfrm>
            <a:off x="0" y="0"/>
            <a:ext cx="9144000" cy="1244700"/>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300" b="1" dirty="0">
                <a:solidFill>
                  <a:srgbClr val="1C4587"/>
                </a:solidFill>
              </a:rPr>
              <a:t>Demolish or Renovate</a:t>
            </a:r>
            <a:endParaRPr sz="3300" b="1" dirty="0">
              <a:solidFill>
                <a:srgbClr val="1C4587"/>
              </a:solidFill>
            </a:endParaRPr>
          </a:p>
          <a:p>
            <a:pPr marL="0" lvl="0" indent="0" algn="ctr" rtl="0">
              <a:spcBef>
                <a:spcPts val="400"/>
              </a:spcBef>
              <a:spcAft>
                <a:spcPts val="400"/>
              </a:spcAft>
              <a:buNone/>
            </a:pPr>
            <a:r>
              <a:rPr lang="en" sz="2000" b="1" dirty="0">
                <a:solidFill>
                  <a:srgbClr val="1C4587"/>
                </a:solidFill>
              </a:rPr>
              <a:t>We want to keep the past and give a second life to the school</a:t>
            </a:r>
            <a:endParaRPr sz="2000" b="1" dirty="0">
              <a:solidFill>
                <a:srgbClr val="1C4587"/>
              </a:solidFill>
            </a:endParaRPr>
          </a:p>
        </p:txBody>
      </p:sp>
      <p:cxnSp>
        <p:nvCxnSpPr>
          <p:cNvPr id="197" name="Google Shape;197;p33"/>
          <p:cNvCxnSpPr/>
          <p:nvPr/>
        </p:nvCxnSpPr>
        <p:spPr>
          <a:xfrm>
            <a:off x="97250" y="1330650"/>
            <a:ext cx="9212100" cy="46200"/>
          </a:xfrm>
          <a:prstGeom prst="straightConnector1">
            <a:avLst/>
          </a:prstGeom>
          <a:noFill/>
          <a:ln w="76200" cap="flat" cmpd="sng">
            <a:solidFill>
              <a:srgbClr val="1C4587"/>
            </a:solidFill>
            <a:prstDash val="solid"/>
            <a:round/>
            <a:headEnd type="none" w="med" len="med"/>
            <a:tailEnd type="none" w="med" len="med"/>
          </a:ln>
        </p:spPr>
      </p:cxnSp>
      <p:pic>
        <p:nvPicPr>
          <p:cNvPr id="198" name="Google Shape;198;p33"/>
          <p:cNvPicPr preferRelativeResize="0"/>
          <p:nvPr/>
        </p:nvPicPr>
        <p:blipFill rotWithShape="1">
          <a:blip r:embed="rId3">
            <a:alphaModFix/>
          </a:blip>
          <a:srcRect l="14680" r="14673"/>
          <a:stretch/>
        </p:blipFill>
        <p:spPr>
          <a:xfrm>
            <a:off x="386800" y="1614000"/>
            <a:ext cx="3401100" cy="3401700"/>
          </a:xfrm>
          <a:prstGeom prst="ellipse">
            <a:avLst/>
          </a:prstGeom>
          <a:noFill/>
          <a:ln>
            <a:noFill/>
          </a:ln>
        </p:spPr>
      </p:pic>
      <p:sp>
        <p:nvSpPr>
          <p:cNvPr id="199" name="Google Shape;199;p33"/>
          <p:cNvSpPr txBox="1"/>
          <p:nvPr/>
        </p:nvSpPr>
        <p:spPr>
          <a:xfrm>
            <a:off x="4572000" y="1785300"/>
            <a:ext cx="3884400" cy="31323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073763"/>
              </a:buClr>
              <a:buSzPts val="1900"/>
              <a:buFont typeface="Roboto"/>
              <a:buChar char="●"/>
            </a:pPr>
            <a:r>
              <a:rPr lang="en" sz="1900" dirty="0">
                <a:solidFill>
                  <a:srgbClr val="073763"/>
                </a:solidFill>
                <a:latin typeface="Roboto"/>
                <a:ea typeface="Roboto"/>
                <a:cs typeface="Roboto"/>
                <a:sym typeface="Roboto"/>
              </a:rPr>
              <a:t>Maintaining the building’s existing footprint. </a:t>
            </a:r>
            <a:endParaRPr sz="1900" dirty="0">
              <a:solidFill>
                <a:srgbClr val="073763"/>
              </a:solidFill>
              <a:latin typeface="Roboto"/>
              <a:ea typeface="Roboto"/>
              <a:cs typeface="Roboto"/>
              <a:sym typeface="Roboto"/>
            </a:endParaRPr>
          </a:p>
          <a:p>
            <a:pPr marL="457200" lvl="0" indent="-349250" algn="l" rtl="0">
              <a:lnSpc>
                <a:spcPct val="150000"/>
              </a:lnSpc>
              <a:spcBef>
                <a:spcPts val="0"/>
              </a:spcBef>
              <a:spcAft>
                <a:spcPts val="0"/>
              </a:spcAft>
              <a:buClr>
                <a:srgbClr val="073763"/>
              </a:buClr>
              <a:buSzPts val="1900"/>
              <a:buFont typeface="Roboto"/>
              <a:buChar char="●"/>
            </a:pPr>
            <a:r>
              <a:rPr lang="en" sz="1900" dirty="0">
                <a:solidFill>
                  <a:srgbClr val="073763"/>
                </a:solidFill>
                <a:latin typeface="Roboto"/>
                <a:ea typeface="Roboto"/>
                <a:cs typeface="Roboto"/>
                <a:sym typeface="Roboto"/>
              </a:rPr>
              <a:t>Preserving history &amp; murals. </a:t>
            </a:r>
            <a:endParaRPr sz="1900" dirty="0">
              <a:solidFill>
                <a:srgbClr val="073763"/>
              </a:solidFill>
              <a:latin typeface="Roboto"/>
              <a:ea typeface="Roboto"/>
              <a:cs typeface="Roboto"/>
              <a:sym typeface="Roboto"/>
            </a:endParaRPr>
          </a:p>
          <a:p>
            <a:pPr marL="457200" lvl="0" indent="-349250" algn="l" rtl="0">
              <a:lnSpc>
                <a:spcPct val="150000"/>
              </a:lnSpc>
              <a:spcBef>
                <a:spcPts val="0"/>
              </a:spcBef>
              <a:spcAft>
                <a:spcPts val="0"/>
              </a:spcAft>
              <a:buClr>
                <a:srgbClr val="073763"/>
              </a:buClr>
              <a:buSzPts val="1900"/>
              <a:buFont typeface="Roboto"/>
              <a:buChar char="●"/>
            </a:pPr>
            <a:r>
              <a:rPr lang="en" sz="1900" dirty="0">
                <a:solidFill>
                  <a:srgbClr val="073763"/>
                </a:solidFill>
                <a:latin typeface="Roboto"/>
                <a:ea typeface="Roboto"/>
                <a:cs typeface="Roboto"/>
                <a:sym typeface="Roboto"/>
              </a:rPr>
              <a:t>Addition of school bell.</a:t>
            </a:r>
            <a:endParaRPr sz="1900" dirty="0">
              <a:solidFill>
                <a:srgbClr val="073763"/>
              </a:solidFill>
              <a:latin typeface="Roboto"/>
              <a:ea typeface="Roboto"/>
              <a:cs typeface="Roboto"/>
              <a:sym typeface="Roboto"/>
            </a:endParaRPr>
          </a:p>
          <a:p>
            <a:pPr marL="457200" lvl="0" indent="-349250" algn="l" rtl="0">
              <a:lnSpc>
                <a:spcPct val="150000"/>
              </a:lnSpc>
              <a:spcBef>
                <a:spcPts val="0"/>
              </a:spcBef>
              <a:spcAft>
                <a:spcPts val="0"/>
              </a:spcAft>
              <a:buClr>
                <a:srgbClr val="073763"/>
              </a:buClr>
              <a:buSzPts val="1900"/>
              <a:buFont typeface="Roboto"/>
              <a:buChar char="●"/>
            </a:pPr>
            <a:r>
              <a:rPr lang="en" sz="1900" dirty="0">
                <a:solidFill>
                  <a:srgbClr val="073763"/>
                </a:solidFill>
                <a:latin typeface="Roboto"/>
                <a:ea typeface="Roboto"/>
                <a:cs typeface="Roboto"/>
                <a:sym typeface="Roboto"/>
              </a:rPr>
              <a:t>Theme of the property will be school in every way.</a:t>
            </a:r>
            <a:endParaRPr sz="1900" dirty="0">
              <a:solidFill>
                <a:srgbClr val="073763"/>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title" idx="4294967295"/>
          </p:nvPr>
        </p:nvSpPr>
        <p:spPr>
          <a:xfrm>
            <a:off x="0" y="0"/>
            <a:ext cx="9144000" cy="1244700"/>
          </a:xfrm>
          <a:prstGeom prst="rect">
            <a:avLst/>
          </a:prstGeom>
          <a:solidFill>
            <a:schemeClr val="lt1"/>
          </a:solidFill>
        </p:spPr>
        <p:txBody>
          <a:bodyPr spcFirstLastPara="1" wrap="square" lIns="91425" tIns="91425" rIns="91425" bIns="91425" anchor="t" anchorCtr="0">
            <a:noAutofit/>
          </a:bodyPr>
          <a:lstStyle/>
          <a:p>
            <a:pPr algn="ctr"/>
            <a:br>
              <a:rPr lang="en" sz="2000" b="1" dirty="0">
                <a:solidFill>
                  <a:srgbClr val="1C4587"/>
                </a:solidFill>
              </a:rPr>
            </a:br>
            <a:r>
              <a:rPr lang="en" b="1" dirty="0">
                <a:solidFill>
                  <a:srgbClr val="1C4587"/>
                </a:solidFill>
              </a:rPr>
              <a:t>Showcase Campus Art</a:t>
            </a:r>
            <a:r>
              <a:rPr lang="en" sz="2000" b="1" dirty="0">
                <a:solidFill>
                  <a:srgbClr val="1C4587"/>
                </a:solidFill>
              </a:rPr>
              <a:t> </a:t>
            </a:r>
          </a:p>
        </p:txBody>
      </p:sp>
      <p:cxnSp>
        <p:nvCxnSpPr>
          <p:cNvPr id="197" name="Google Shape;197;p33"/>
          <p:cNvCxnSpPr/>
          <p:nvPr/>
        </p:nvCxnSpPr>
        <p:spPr>
          <a:xfrm>
            <a:off x="97250" y="1330650"/>
            <a:ext cx="9212100" cy="46200"/>
          </a:xfrm>
          <a:prstGeom prst="straightConnector1">
            <a:avLst/>
          </a:prstGeom>
          <a:noFill/>
          <a:ln w="76200" cap="flat" cmpd="sng">
            <a:solidFill>
              <a:srgbClr val="1C4587"/>
            </a:solidFill>
            <a:prstDash val="solid"/>
            <a:round/>
            <a:headEnd type="none" w="med" len="med"/>
            <a:tailEnd type="none" w="med" len="med"/>
          </a:ln>
        </p:spPr>
      </p:cxnSp>
      <p:pic>
        <p:nvPicPr>
          <p:cNvPr id="2" name="Picture 1" descr="A mural of a room with clothes and toys&#10;&#10;Description automatically generated">
            <a:extLst>
              <a:ext uri="{FF2B5EF4-FFF2-40B4-BE49-F238E27FC236}">
                <a16:creationId xmlns:a16="http://schemas.microsoft.com/office/drawing/2014/main" id="{BEF03E0B-D6E5-1915-1A1C-E77E07E2B8E9}"/>
              </a:ext>
            </a:extLst>
          </p:cNvPr>
          <p:cNvPicPr>
            <a:picLocks noChangeAspect="1"/>
          </p:cNvPicPr>
          <p:nvPr/>
        </p:nvPicPr>
        <p:blipFill>
          <a:blip r:embed="rId3"/>
          <a:stretch>
            <a:fillRect/>
          </a:stretch>
        </p:blipFill>
        <p:spPr>
          <a:xfrm>
            <a:off x="2286000" y="1356360"/>
            <a:ext cx="4991100" cy="3787140"/>
          </a:xfrm>
          <a:prstGeom prst="rect">
            <a:avLst/>
          </a:prstGeom>
        </p:spPr>
      </p:pic>
    </p:spTree>
    <p:extLst>
      <p:ext uri="{BB962C8B-B14F-4D97-AF65-F5344CB8AC3E}">
        <p14:creationId xmlns:p14="http://schemas.microsoft.com/office/powerpoint/2010/main" val="679192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title" idx="4294967295"/>
          </p:nvPr>
        </p:nvSpPr>
        <p:spPr>
          <a:xfrm>
            <a:off x="0" y="0"/>
            <a:ext cx="9144000" cy="1244700"/>
          </a:xfrm>
          <a:prstGeom prst="rect">
            <a:avLst/>
          </a:prstGeom>
          <a:solidFill>
            <a:schemeClr val="lt1"/>
          </a:solidFill>
        </p:spPr>
        <p:txBody>
          <a:bodyPr spcFirstLastPara="1" wrap="square" lIns="91425" tIns="91425" rIns="91425" bIns="91425" anchor="t" anchorCtr="0">
            <a:noAutofit/>
          </a:bodyPr>
          <a:lstStyle/>
          <a:p>
            <a:pPr algn="ctr"/>
            <a:br>
              <a:rPr lang="en" sz="2000" b="1" dirty="0">
                <a:solidFill>
                  <a:srgbClr val="1C4587"/>
                </a:solidFill>
              </a:rPr>
            </a:br>
            <a:r>
              <a:rPr lang="en" b="1" dirty="0">
                <a:solidFill>
                  <a:srgbClr val="1C4587"/>
                </a:solidFill>
              </a:rPr>
              <a:t>Showcase Campus Art</a:t>
            </a:r>
            <a:r>
              <a:rPr lang="en" sz="2000" b="1" dirty="0">
                <a:solidFill>
                  <a:srgbClr val="1C4587"/>
                </a:solidFill>
              </a:rPr>
              <a:t> </a:t>
            </a:r>
          </a:p>
        </p:txBody>
      </p:sp>
      <p:cxnSp>
        <p:nvCxnSpPr>
          <p:cNvPr id="197" name="Google Shape;197;p33"/>
          <p:cNvCxnSpPr/>
          <p:nvPr/>
        </p:nvCxnSpPr>
        <p:spPr>
          <a:xfrm>
            <a:off x="97250" y="1330650"/>
            <a:ext cx="9212100" cy="46200"/>
          </a:xfrm>
          <a:prstGeom prst="straightConnector1">
            <a:avLst/>
          </a:prstGeom>
          <a:noFill/>
          <a:ln w="76200" cap="flat" cmpd="sng">
            <a:solidFill>
              <a:srgbClr val="1C4587"/>
            </a:solidFill>
            <a:prstDash val="solid"/>
            <a:round/>
            <a:headEnd type="none" w="med" len="med"/>
            <a:tailEnd type="none" w="med" len="med"/>
          </a:ln>
        </p:spPr>
      </p:cxnSp>
      <p:pic>
        <p:nvPicPr>
          <p:cNvPr id="3" name="Picture 2" descr="A mural on a wall&#10;&#10;Description automatically generated">
            <a:extLst>
              <a:ext uri="{FF2B5EF4-FFF2-40B4-BE49-F238E27FC236}">
                <a16:creationId xmlns:a16="http://schemas.microsoft.com/office/drawing/2014/main" id="{CDEDA11C-EFB7-CA17-36EA-76AC823DF576}"/>
              </a:ext>
            </a:extLst>
          </p:cNvPr>
          <p:cNvPicPr>
            <a:picLocks noChangeAspect="1"/>
          </p:cNvPicPr>
          <p:nvPr/>
        </p:nvPicPr>
        <p:blipFill>
          <a:blip r:embed="rId3"/>
          <a:stretch>
            <a:fillRect/>
          </a:stretch>
        </p:blipFill>
        <p:spPr>
          <a:xfrm>
            <a:off x="2103120" y="1356360"/>
            <a:ext cx="4930140" cy="3726180"/>
          </a:xfrm>
          <a:prstGeom prst="rect">
            <a:avLst/>
          </a:prstGeom>
        </p:spPr>
      </p:pic>
    </p:spTree>
    <p:extLst>
      <p:ext uri="{BB962C8B-B14F-4D97-AF65-F5344CB8AC3E}">
        <p14:creationId xmlns:p14="http://schemas.microsoft.com/office/powerpoint/2010/main" val="1799883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title" idx="4294967295"/>
          </p:nvPr>
        </p:nvSpPr>
        <p:spPr>
          <a:xfrm>
            <a:off x="0" y="0"/>
            <a:ext cx="9144000" cy="1244700"/>
          </a:xfrm>
          <a:prstGeom prst="rect">
            <a:avLst/>
          </a:prstGeom>
          <a:solidFill>
            <a:schemeClr val="lt1"/>
          </a:solidFill>
        </p:spPr>
        <p:txBody>
          <a:bodyPr spcFirstLastPara="1" wrap="square" lIns="91425" tIns="91425" rIns="91425" bIns="91425" anchor="t" anchorCtr="0">
            <a:noAutofit/>
          </a:bodyPr>
          <a:lstStyle/>
          <a:p>
            <a:pPr algn="ctr"/>
            <a:br>
              <a:rPr lang="en" sz="2000" b="1" dirty="0">
                <a:solidFill>
                  <a:srgbClr val="1C4587"/>
                </a:solidFill>
              </a:rPr>
            </a:br>
            <a:r>
              <a:rPr lang="en" b="1" dirty="0">
                <a:solidFill>
                  <a:srgbClr val="1C4587"/>
                </a:solidFill>
              </a:rPr>
              <a:t>Showcase Campus Art</a:t>
            </a:r>
            <a:r>
              <a:rPr lang="en" sz="2000" b="1" dirty="0">
                <a:solidFill>
                  <a:srgbClr val="1C4587"/>
                </a:solidFill>
              </a:rPr>
              <a:t> </a:t>
            </a:r>
          </a:p>
        </p:txBody>
      </p:sp>
      <p:cxnSp>
        <p:nvCxnSpPr>
          <p:cNvPr id="197" name="Google Shape;197;p33"/>
          <p:cNvCxnSpPr/>
          <p:nvPr/>
        </p:nvCxnSpPr>
        <p:spPr>
          <a:xfrm>
            <a:off x="97250" y="1330650"/>
            <a:ext cx="9212100" cy="46200"/>
          </a:xfrm>
          <a:prstGeom prst="straightConnector1">
            <a:avLst/>
          </a:prstGeom>
          <a:noFill/>
          <a:ln w="76200" cap="flat" cmpd="sng">
            <a:solidFill>
              <a:srgbClr val="1C4587"/>
            </a:solidFill>
            <a:prstDash val="solid"/>
            <a:round/>
            <a:headEnd type="none" w="med" len="med"/>
            <a:tailEnd type="none" w="med" len="med"/>
          </a:ln>
        </p:spPr>
      </p:cxnSp>
      <p:pic>
        <p:nvPicPr>
          <p:cNvPr id="3" name="Picture 2" descr="A mural of a shoe store&#10;&#10;Description automatically generated">
            <a:extLst>
              <a:ext uri="{FF2B5EF4-FFF2-40B4-BE49-F238E27FC236}">
                <a16:creationId xmlns:a16="http://schemas.microsoft.com/office/drawing/2014/main" id="{4A249F29-63AB-A0F7-0825-D1E7E818B7E8}"/>
              </a:ext>
            </a:extLst>
          </p:cNvPr>
          <p:cNvPicPr>
            <a:picLocks noChangeAspect="1"/>
          </p:cNvPicPr>
          <p:nvPr/>
        </p:nvPicPr>
        <p:blipFill>
          <a:blip r:embed="rId3"/>
          <a:stretch>
            <a:fillRect/>
          </a:stretch>
        </p:blipFill>
        <p:spPr>
          <a:xfrm>
            <a:off x="2095500" y="1356360"/>
            <a:ext cx="5090160" cy="3787140"/>
          </a:xfrm>
          <a:prstGeom prst="rect">
            <a:avLst/>
          </a:prstGeom>
        </p:spPr>
      </p:pic>
    </p:spTree>
    <p:extLst>
      <p:ext uri="{BB962C8B-B14F-4D97-AF65-F5344CB8AC3E}">
        <p14:creationId xmlns:p14="http://schemas.microsoft.com/office/powerpoint/2010/main" val="4024502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226078" y="239025"/>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a:t>Kearns School Vision</a:t>
            </a:r>
            <a:endParaRPr sz="2800"/>
          </a:p>
        </p:txBody>
      </p:sp>
      <p:sp>
        <p:nvSpPr>
          <p:cNvPr id="205" name="Google Shape;205;p34"/>
          <p:cNvSpPr txBox="1">
            <a:spLocks noGrp="1"/>
          </p:cNvSpPr>
          <p:nvPr>
            <p:ph type="body" idx="1"/>
          </p:nvPr>
        </p:nvSpPr>
        <p:spPr>
          <a:xfrm>
            <a:off x="226075" y="1381175"/>
            <a:ext cx="2922300" cy="3066060"/>
          </a:xfrm>
          <a:prstGeom prst="rect">
            <a:avLst/>
          </a:prstGeom>
        </p:spPr>
        <p:txBody>
          <a:bodyPr spcFirstLastPara="1" wrap="square" lIns="91425" tIns="91425" rIns="91425" bIns="91425" anchor="t" anchorCtr="0">
            <a:noAutofit/>
          </a:bodyPr>
          <a:lstStyle/>
          <a:p>
            <a:pPr marL="0" indent="0">
              <a:spcAft>
                <a:spcPts val="1600"/>
              </a:spcAft>
              <a:buNone/>
            </a:pPr>
            <a:r>
              <a:rPr lang="en" sz="1600" dirty="0"/>
              <a:t>Complete transformation to a modern 66+ unit active adult living community, offering luxurious amenities at an affordable price.   </a:t>
            </a:r>
          </a:p>
          <a:p>
            <a:pPr marL="0" indent="0">
              <a:lnSpc>
                <a:spcPct val="114999"/>
              </a:lnSpc>
              <a:spcAft>
                <a:spcPts val="1600"/>
              </a:spcAft>
              <a:buNone/>
            </a:pPr>
            <a:r>
              <a:rPr lang="en" sz="1600" dirty="0"/>
              <a:t>Our affordable units will contribute towards increasing the towns 3.28% affordable units currently on the books. We're offering 40% affordable. </a:t>
            </a:r>
          </a:p>
        </p:txBody>
      </p:sp>
      <p:sp>
        <p:nvSpPr>
          <p:cNvPr id="206" name="Google Shape;206;p34"/>
          <p:cNvSpPr txBox="1">
            <a:spLocks noGrp="1"/>
          </p:cNvSpPr>
          <p:nvPr>
            <p:ph type="title"/>
          </p:nvPr>
        </p:nvSpPr>
        <p:spPr>
          <a:xfrm>
            <a:off x="4337500" y="514150"/>
            <a:ext cx="3753900" cy="962100"/>
          </a:xfrm>
          <a:prstGeom prst="rect">
            <a:avLst/>
          </a:prstGeom>
          <a:solidFill>
            <a:srgbClr val="6D9EEB"/>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Storage Units and Charging Stations </a:t>
            </a:r>
            <a:endParaRPr/>
          </a:p>
        </p:txBody>
      </p:sp>
      <p:cxnSp>
        <p:nvCxnSpPr>
          <p:cNvPr id="207" name="Google Shape;207;p34"/>
          <p:cNvCxnSpPr>
            <a:stCxn id="206" idx="2"/>
            <a:endCxn id="208" idx="0"/>
          </p:cNvCxnSpPr>
          <p:nvPr/>
        </p:nvCxnSpPr>
        <p:spPr>
          <a:xfrm>
            <a:off x="6214450" y="1476250"/>
            <a:ext cx="0" cy="614400"/>
          </a:xfrm>
          <a:prstGeom prst="straightConnector1">
            <a:avLst/>
          </a:prstGeom>
          <a:noFill/>
          <a:ln w="9525" cap="flat" cmpd="sng">
            <a:solidFill>
              <a:schemeClr val="dk2"/>
            </a:solidFill>
            <a:prstDash val="solid"/>
            <a:round/>
            <a:headEnd type="none" w="med" len="med"/>
            <a:tailEnd type="none" w="med" len="med"/>
          </a:ln>
        </p:spPr>
      </p:cxnSp>
      <p:sp>
        <p:nvSpPr>
          <p:cNvPr id="208" name="Google Shape;208;p34"/>
          <p:cNvSpPr txBox="1">
            <a:spLocks noGrp="1"/>
          </p:cNvSpPr>
          <p:nvPr>
            <p:ph type="title"/>
          </p:nvPr>
        </p:nvSpPr>
        <p:spPr>
          <a:xfrm>
            <a:off x="4337500" y="2090676"/>
            <a:ext cx="3753900" cy="962100"/>
          </a:xfrm>
          <a:prstGeom prst="rect">
            <a:avLst/>
          </a:prstGeom>
          <a:solidFill>
            <a:srgbClr val="6D9EEB"/>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Ponds, Alluring Gardens, and Walking Trails </a:t>
            </a:r>
            <a:endParaRPr/>
          </a:p>
        </p:txBody>
      </p:sp>
      <p:cxnSp>
        <p:nvCxnSpPr>
          <p:cNvPr id="209" name="Google Shape;209;p34"/>
          <p:cNvCxnSpPr>
            <a:stCxn id="208" idx="2"/>
            <a:endCxn id="210" idx="0"/>
          </p:cNvCxnSpPr>
          <p:nvPr/>
        </p:nvCxnSpPr>
        <p:spPr>
          <a:xfrm>
            <a:off x="6214450" y="3052776"/>
            <a:ext cx="0" cy="614400"/>
          </a:xfrm>
          <a:prstGeom prst="straightConnector1">
            <a:avLst/>
          </a:prstGeom>
          <a:noFill/>
          <a:ln w="9525" cap="flat" cmpd="sng">
            <a:solidFill>
              <a:schemeClr val="dk2"/>
            </a:solidFill>
            <a:prstDash val="solid"/>
            <a:round/>
            <a:headEnd type="none" w="med" len="med"/>
            <a:tailEnd type="none" w="med" len="med"/>
          </a:ln>
        </p:spPr>
      </p:cxnSp>
      <p:sp>
        <p:nvSpPr>
          <p:cNvPr id="210" name="Google Shape;210;p34"/>
          <p:cNvSpPr txBox="1">
            <a:spLocks noGrp="1"/>
          </p:cNvSpPr>
          <p:nvPr>
            <p:ph type="title"/>
          </p:nvPr>
        </p:nvSpPr>
        <p:spPr>
          <a:xfrm>
            <a:off x="4337501" y="3667157"/>
            <a:ext cx="3753900" cy="962100"/>
          </a:xfrm>
          <a:prstGeom prst="rect">
            <a:avLst/>
          </a:prstGeom>
          <a:solidFill>
            <a:srgbClr val="6D9EEB"/>
          </a:solidFill>
        </p:spPr>
        <p:txBody>
          <a:bodyPr spcFirstLastPara="1" wrap="square" lIns="91425" tIns="91425" rIns="91425" bIns="91425" anchor="ctr" anchorCtr="0">
            <a:noAutofit/>
          </a:bodyPr>
          <a:lstStyle/>
          <a:p>
            <a:pPr algn="ctr"/>
            <a:r>
              <a:rPr lang="en" dirty="0"/>
              <a:t>Pickleball Courts, Dog Park</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452975" y="566250"/>
            <a:ext cx="2305500" cy="245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Our Process of Development from vision to completion If we win the proposal. </a:t>
            </a:r>
            <a:endParaRPr dirty="0"/>
          </a:p>
        </p:txBody>
      </p:sp>
      <p:sp>
        <p:nvSpPr>
          <p:cNvPr id="225" name="Google Shape;225;p36"/>
          <p:cNvSpPr txBox="1"/>
          <p:nvPr/>
        </p:nvSpPr>
        <p:spPr>
          <a:xfrm>
            <a:off x="3873825" y="566250"/>
            <a:ext cx="4425900" cy="4353600"/>
          </a:xfrm>
          <a:prstGeom prst="rect">
            <a:avLst/>
          </a:prstGeom>
          <a:noFill/>
          <a:ln>
            <a:noFill/>
          </a:ln>
        </p:spPr>
        <p:txBody>
          <a:bodyPr spcFirstLastPara="1" wrap="square" lIns="91425" tIns="91425" rIns="91425" bIns="91425" anchor="t" anchorCtr="0">
            <a:noAutofit/>
          </a:bodyPr>
          <a:lstStyle/>
          <a:p>
            <a:pPr marL="457200" indent="-342900">
              <a:lnSpc>
                <a:spcPct val="150000"/>
              </a:lnSpc>
              <a:buClr>
                <a:srgbClr val="0B5394"/>
              </a:buClr>
              <a:buSzPts val="1800"/>
              <a:buFont typeface="Roboto"/>
              <a:buChar char="-"/>
            </a:pPr>
            <a:r>
              <a:rPr lang="en" sz="1800" dirty="0">
                <a:solidFill>
                  <a:srgbClr val="0B5394"/>
                </a:solidFill>
                <a:latin typeface="Roboto"/>
                <a:ea typeface="Roboto"/>
                <a:cs typeface="Roboto"/>
                <a:sym typeface="Roboto"/>
              </a:rPr>
              <a:t>Open Forum Data Input sessions for all Granby stakeholders - we’ll serve Arethusa Ice Cream to all who attend</a:t>
            </a:r>
            <a:endParaRPr sz="1800" dirty="0">
              <a:solidFill>
                <a:srgbClr val="0B5394"/>
              </a:solidFill>
              <a:latin typeface="Roboto"/>
              <a:ea typeface="Roboto"/>
              <a:cs typeface="Roboto"/>
              <a:sym typeface="Roboto"/>
            </a:endParaRPr>
          </a:p>
          <a:p>
            <a:pPr marL="457200" lvl="0"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We share our vision of the property </a:t>
            </a:r>
            <a:endParaRPr sz="1800" dirty="0">
              <a:solidFill>
                <a:srgbClr val="0B5394"/>
              </a:solidFill>
              <a:latin typeface="Roboto"/>
              <a:ea typeface="Roboto"/>
              <a:cs typeface="Roboto"/>
              <a:sym typeface="Roboto"/>
            </a:endParaRPr>
          </a:p>
          <a:p>
            <a:pPr marL="457200" lvl="0"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We want to hear what people want and we’ll merge community requests into our vision to build the property</a:t>
            </a:r>
            <a:endParaRPr sz="1800" dirty="0">
              <a:solidFill>
                <a:srgbClr val="0B5394"/>
              </a:solidFill>
              <a:latin typeface="Roboto"/>
              <a:ea typeface="Roboto"/>
              <a:cs typeface="Roboto"/>
              <a:sym typeface="Roboto"/>
            </a:endParaRPr>
          </a:p>
          <a:p>
            <a:pPr marL="457200" lvl="0"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We’ve used towns affordable housing plan &amp; community center proposal to develop our vision</a:t>
            </a:r>
            <a:endParaRPr sz="1800" dirty="0">
              <a:solidFill>
                <a:srgbClr val="0B5394"/>
              </a:solidFill>
              <a:latin typeface="Roboto"/>
              <a:ea typeface="Roboto"/>
              <a:cs typeface="Roboto"/>
              <a:sym typeface="Roboto"/>
            </a:endParaRPr>
          </a:p>
          <a:p>
            <a:pPr marL="457200" lvl="0" indent="-342900" algn="l" rtl="0">
              <a:lnSpc>
                <a:spcPct val="150000"/>
              </a:lnSpc>
              <a:spcBef>
                <a:spcPts val="0"/>
              </a:spcBef>
              <a:spcAft>
                <a:spcPts val="0"/>
              </a:spcAft>
              <a:buClr>
                <a:srgbClr val="0B5394"/>
              </a:buClr>
              <a:buSzPts val="1800"/>
              <a:buFont typeface="Roboto"/>
              <a:buChar char="-"/>
            </a:pPr>
            <a:endParaRPr sz="1800">
              <a:solidFill>
                <a:srgbClr val="0B5394"/>
              </a:solidFill>
              <a:latin typeface="Roboto"/>
              <a:ea typeface="Roboto"/>
              <a:cs typeface="Roboto"/>
              <a:sym typeface="Roboto"/>
            </a:endParaRPr>
          </a:p>
          <a:p>
            <a:pPr marL="457200" lvl="0" indent="-342900" algn="l" rtl="0">
              <a:lnSpc>
                <a:spcPct val="150000"/>
              </a:lnSpc>
              <a:spcBef>
                <a:spcPts val="0"/>
              </a:spcBef>
              <a:spcAft>
                <a:spcPts val="0"/>
              </a:spcAft>
              <a:buClr>
                <a:srgbClr val="0B5394"/>
              </a:buClr>
              <a:buSzPts val="1800"/>
              <a:buFont typeface="Roboto"/>
              <a:buChar char="-"/>
            </a:pPr>
            <a:endParaRPr sz="1800">
              <a:solidFill>
                <a:srgbClr val="0B5394"/>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etter of recommendation from a town&#10;&#10;Description automatically generated">
            <a:extLst>
              <a:ext uri="{FF2B5EF4-FFF2-40B4-BE49-F238E27FC236}">
                <a16:creationId xmlns:a16="http://schemas.microsoft.com/office/drawing/2014/main" id="{CF015415-2AA2-2095-E60C-2478B05A56F1}"/>
              </a:ext>
            </a:extLst>
          </p:cNvPr>
          <p:cNvPicPr>
            <a:picLocks noChangeAspect="1"/>
          </p:cNvPicPr>
          <p:nvPr/>
        </p:nvPicPr>
        <p:blipFill>
          <a:blip r:embed="rId2"/>
          <a:stretch>
            <a:fillRect/>
          </a:stretch>
        </p:blipFill>
        <p:spPr>
          <a:xfrm>
            <a:off x="2115454" y="0"/>
            <a:ext cx="4913093" cy="5143500"/>
          </a:xfrm>
          <a:prstGeom prst="rect">
            <a:avLst/>
          </a:prstGeom>
        </p:spPr>
      </p:pic>
      <p:pic>
        <p:nvPicPr>
          <p:cNvPr id="4" name="Google Shape;76;p14" descr="A rainbow over a building&#10;&#10;Description automatically generated">
            <a:extLst>
              <a:ext uri="{FF2B5EF4-FFF2-40B4-BE49-F238E27FC236}">
                <a16:creationId xmlns:a16="http://schemas.microsoft.com/office/drawing/2014/main" id="{8E758B14-49D7-9FCA-9E0A-9B0F39F81C6D}"/>
              </a:ext>
            </a:extLst>
          </p:cNvPr>
          <p:cNvPicPr preferRelativeResize="0"/>
          <p:nvPr/>
        </p:nvPicPr>
        <p:blipFill rotWithShape="1">
          <a:blip r:embed="rId3">
            <a:alphaModFix/>
          </a:blip>
          <a:srcRect l="13825" r="13825"/>
          <a:stretch/>
        </p:blipFill>
        <p:spPr>
          <a:xfrm>
            <a:off x="3745" y="2205"/>
            <a:ext cx="2160900" cy="2161200"/>
          </a:xfrm>
          <a:prstGeom prst="ellipse">
            <a:avLst/>
          </a:prstGeom>
          <a:noFill/>
          <a:ln>
            <a:noFill/>
          </a:ln>
        </p:spPr>
      </p:pic>
      <p:sp>
        <p:nvSpPr>
          <p:cNvPr id="5" name="TextBox 4">
            <a:extLst>
              <a:ext uri="{FF2B5EF4-FFF2-40B4-BE49-F238E27FC236}">
                <a16:creationId xmlns:a16="http://schemas.microsoft.com/office/drawing/2014/main" id="{E36086E4-B002-480F-4F05-A4887B1E8A8A}"/>
              </a:ext>
            </a:extLst>
          </p:cNvPr>
          <p:cNvSpPr txBox="1"/>
          <p:nvPr/>
        </p:nvSpPr>
        <p:spPr>
          <a:xfrm>
            <a:off x="7025640" y="76200"/>
            <a:ext cx="201168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aseline="0">
                <a:solidFill>
                  <a:srgbClr val="FFFFFF"/>
                </a:solidFill>
                <a:latin typeface="Roboto"/>
              </a:rPr>
              <a:t>Quail Hollow in Terryville is a 78-unit retirement community we built from scratch, which has community gardens, a pond and a walking trail. </a:t>
            </a:r>
            <a:endParaRPr lang="en-US"/>
          </a:p>
        </p:txBody>
      </p:sp>
    </p:spTree>
    <p:extLst>
      <p:ext uri="{BB962C8B-B14F-4D97-AF65-F5344CB8AC3E}">
        <p14:creationId xmlns:p14="http://schemas.microsoft.com/office/powerpoint/2010/main" val="342492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415075" y="569850"/>
            <a:ext cx="2305500" cy="210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Community / Public Events that’ll run once the property is built</a:t>
            </a:r>
            <a:endParaRPr dirty="0"/>
          </a:p>
        </p:txBody>
      </p:sp>
      <p:sp>
        <p:nvSpPr>
          <p:cNvPr id="216" name="Google Shape;216;p35"/>
          <p:cNvSpPr txBox="1"/>
          <p:nvPr/>
        </p:nvSpPr>
        <p:spPr>
          <a:xfrm>
            <a:off x="3873825" y="101430"/>
            <a:ext cx="3270300" cy="4757700"/>
          </a:xfrm>
          <a:prstGeom prst="rect">
            <a:avLst/>
          </a:prstGeom>
          <a:noFill/>
          <a:ln>
            <a:noFill/>
          </a:ln>
        </p:spPr>
        <p:txBody>
          <a:bodyPr spcFirstLastPara="1" wrap="square" lIns="91425" tIns="91425" rIns="91425" bIns="91425" anchor="t" anchorCtr="0">
            <a:noAutofit/>
          </a:bodyPr>
          <a:lstStyle/>
          <a:p>
            <a:pPr marL="457200" indent="-342900">
              <a:lnSpc>
                <a:spcPct val="150000"/>
              </a:lnSpc>
              <a:buClr>
                <a:srgbClr val="0B5394"/>
              </a:buClr>
              <a:buSzPts val="1800"/>
              <a:buFont typeface="Roboto"/>
              <a:buChar char="-"/>
            </a:pPr>
            <a:r>
              <a:rPr lang="en" sz="1800" dirty="0">
                <a:solidFill>
                  <a:srgbClr val="0B5394"/>
                </a:solidFill>
                <a:latin typeface="Roboto"/>
                <a:ea typeface="Roboto"/>
                <a:cs typeface="Roboto"/>
                <a:sym typeface="Roboto"/>
              </a:rPr>
              <a:t>Demo Day</a:t>
            </a:r>
            <a:endParaRPr lang="en-US" sz="1800" dirty="0">
              <a:solidFill>
                <a:srgbClr val="0B5394"/>
              </a:solidFill>
              <a:latin typeface="Roboto"/>
              <a:ea typeface="Roboto"/>
              <a:cs typeface="Roboto"/>
              <a:sym typeface="Roboto"/>
            </a:endParaRPr>
          </a:p>
          <a:p>
            <a:pPr marL="457200" indent="-342900">
              <a:lnSpc>
                <a:spcPct val="150000"/>
              </a:lnSpc>
              <a:buClr>
                <a:srgbClr val="0B5394"/>
              </a:buClr>
              <a:buSzPts val="1800"/>
              <a:buFont typeface="Roboto"/>
              <a:buChar char="-"/>
            </a:pPr>
            <a:r>
              <a:rPr lang="en" sz="1800" dirty="0">
                <a:solidFill>
                  <a:srgbClr val="0B5394"/>
                </a:solidFill>
                <a:latin typeface="Roboto"/>
                <a:ea typeface="Roboto"/>
                <a:cs typeface="Roboto"/>
                <a:sym typeface="Roboto"/>
              </a:rPr>
              <a:t>Prom Night</a:t>
            </a:r>
            <a:endParaRPr sz="1800" dirty="0">
              <a:solidFill>
                <a:srgbClr val="0B5394"/>
              </a:solidFill>
              <a:latin typeface="Roboto"/>
              <a:ea typeface="Roboto"/>
              <a:cs typeface="Roboto"/>
            </a:endParaRPr>
          </a:p>
          <a:p>
            <a:pPr marL="457200" lvl="0"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Drama Night </a:t>
            </a:r>
            <a:endParaRPr sz="1800" dirty="0">
              <a:solidFill>
                <a:srgbClr val="0B5394"/>
              </a:solidFill>
              <a:latin typeface="Roboto"/>
              <a:ea typeface="Roboto"/>
              <a:cs typeface="Roboto"/>
              <a:sym typeface="Roboto"/>
            </a:endParaRPr>
          </a:p>
          <a:p>
            <a:pPr marL="457200" lvl="0"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Fishing Derby</a:t>
            </a:r>
            <a:endParaRPr sz="1800" dirty="0">
              <a:solidFill>
                <a:srgbClr val="0B5394"/>
              </a:solidFill>
              <a:latin typeface="Roboto"/>
              <a:ea typeface="Roboto"/>
              <a:cs typeface="Roboto"/>
              <a:sym typeface="Roboto"/>
            </a:endParaRPr>
          </a:p>
          <a:p>
            <a:pPr marL="457200" lvl="0"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Art events</a:t>
            </a:r>
            <a:endParaRPr sz="1800" dirty="0">
              <a:solidFill>
                <a:srgbClr val="0B5394"/>
              </a:solidFill>
              <a:latin typeface="Roboto"/>
              <a:ea typeface="Roboto"/>
              <a:cs typeface="Roboto"/>
              <a:sym typeface="Roboto"/>
            </a:endParaRPr>
          </a:p>
          <a:p>
            <a:pPr marL="914400" lvl="1"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Paint night/Drawing</a:t>
            </a:r>
            <a:endParaRPr sz="1800" dirty="0">
              <a:solidFill>
                <a:srgbClr val="0B5394"/>
              </a:solidFill>
              <a:latin typeface="Roboto"/>
              <a:ea typeface="Roboto"/>
              <a:cs typeface="Roboto"/>
              <a:sym typeface="Roboto"/>
            </a:endParaRPr>
          </a:p>
          <a:p>
            <a:pPr marL="914400" lvl="1" indent="-342900">
              <a:lnSpc>
                <a:spcPct val="150000"/>
              </a:lnSpc>
              <a:buClr>
                <a:srgbClr val="0B5394"/>
              </a:buClr>
              <a:buSzPts val="1800"/>
              <a:buFont typeface="Roboto"/>
              <a:buChar char="-"/>
            </a:pPr>
            <a:r>
              <a:rPr lang="en" sz="1800" dirty="0">
                <a:solidFill>
                  <a:srgbClr val="0B5394"/>
                </a:solidFill>
                <a:latin typeface="Roboto"/>
                <a:ea typeface="Roboto"/>
                <a:cs typeface="Roboto"/>
              </a:rPr>
              <a:t>Dog &amp; Pet Shows</a:t>
            </a:r>
          </a:p>
          <a:p>
            <a:pPr marL="914400" lvl="1" indent="-342900" algn="l" rtl="0">
              <a:lnSpc>
                <a:spcPct val="150000"/>
              </a:lnSpc>
              <a:spcBef>
                <a:spcPts val="0"/>
              </a:spcBef>
              <a:spcAft>
                <a:spcPts val="0"/>
              </a:spcAft>
              <a:buClr>
                <a:srgbClr val="0B5394"/>
              </a:buClr>
              <a:buSzPts val="1800"/>
              <a:buFont typeface="Roboto"/>
              <a:buChar char="-"/>
            </a:pPr>
            <a:r>
              <a:rPr lang="en" sz="1800" dirty="0">
                <a:solidFill>
                  <a:srgbClr val="0B5394"/>
                </a:solidFill>
                <a:latin typeface="Roboto"/>
                <a:ea typeface="Roboto"/>
                <a:cs typeface="Roboto"/>
                <a:sym typeface="Roboto"/>
              </a:rPr>
              <a:t>Art, School themed throughout building &amp; activities</a:t>
            </a:r>
          </a:p>
          <a:p>
            <a:pPr marL="914400" lvl="1" indent="-342900">
              <a:lnSpc>
                <a:spcPct val="150000"/>
              </a:lnSpc>
              <a:buClr>
                <a:srgbClr val="0B5394"/>
              </a:buClr>
              <a:buSzPts val="1800"/>
              <a:buFont typeface="Roboto"/>
              <a:buChar char="-"/>
            </a:pPr>
            <a:r>
              <a:rPr lang="en" sz="1800" dirty="0">
                <a:solidFill>
                  <a:srgbClr val="0B5394"/>
                </a:solidFill>
                <a:latin typeface="Roboto"/>
                <a:ea typeface="Roboto"/>
                <a:cs typeface="Roboto"/>
              </a:rPr>
              <a:t>Gardening</a:t>
            </a:r>
          </a:p>
        </p:txBody>
      </p:sp>
      <p:pic>
        <p:nvPicPr>
          <p:cNvPr id="217" name="Google Shape;217;p35"/>
          <p:cNvPicPr preferRelativeResize="0"/>
          <p:nvPr/>
        </p:nvPicPr>
        <p:blipFill>
          <a:blip r:embed="rId3">
            <a:alphaModFix/>
          </a:blip>
          <a:stretch>
            <a:fillRect/>
          </a:stretch>
        </p:blipFill>
        <p:spPr>
          <a:xfrm>
            <a:off x="7043850" y="3083850"/>
            <a:ext cx="1997258" cy="1958401"/>
          </a:xfrm>
          <a:prstGeom prst="rect">
            <a:avLst/>
          </a:prstGeom>
          <a:noFill/>
          <a:ln>
            <a:noFill/>
          </a:ln>
        </p:spPr>
      </p:pic>
      <p:pic>
        <p:nvPicPr>
          <p:cNvPr id="218" name="Google Shape;218;p35"/>
          <p:cNvPicPr preferRelativeResize="0"/>
          <p:nvPr/>
        </p:nvPicPr>
        <p:blipFill>
          <a:blip r:embed="rId4">
            <a:alphaModFix/>
          </a:blip>
          <a:stretch>
            <a:fillRect/>
          </a:stretch>
        </p:blipFill>
        <p:spPr>
          <a:xfrm rot="1048424">
            <a:off x="6438113" y="55950"/>
            <a:ext cx="1958401" cy="1958401"/>
          </a:xfrm>
          <a:prstGeom prst="rect">
            <a:avLst/>
          </a:prstGeom>
          <a:noFill/>
          <a:ln>
            <a:noFill/>
          </a:ln>
        </p:spPr>
      </p:pic>
      <p:pic>
        <p:nvPicPr>
          <p:cNvPr id="219" name="Google Shape;219;p35"/>
          <p:cNvPicPr preferRelativeResize="0"/>
          <p:nvPr/>
        </p:nvPicPr>
        <p:blipFill>
          <a:blip r:embed="rId5">
            <a:alphaModFix/>
          </a:blip>
          <a:stretch>
            <a:fillRect/>
          </a:stretch>
        </p:blipFill>
        <p:spPr>
          <a:xfrm rot="1">
            <a:off x="758150" y="3469800"/>
            <a:ext cx="1403001" cy="1397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460950" y="401625"/>
            <a:ext cx="3687300" cy="41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Community Hub Vision</a:t>
            </a:r>
            <a:endParaRPr sz="3200"/>
          </a:p>
          <a:p>
            <a:pPr marL="0" lvl="0" indent="0" algn="ctr" rtl="0">
              <a:spcBef>
                <a:spcPts val="0"/>
              </a:spcBef>
              <a:spcAft>
                <a:spcPts val="0"/>
              </a:spcAft>
              <a:buNone/>
            </a:pPr>
            <a:r>
              <a:rPr lang="en" sz="3200"/>
              <a:t>We’re not just going to build apartments, it’ll be a lifestyle campus within the town. </a:t>
            </a:r>
            <a:endParaRPr sz="3200"/>
          </a:p>
        </p:txBody>
      </p:sp>
      <p:sp>
        <p:nvSpPr>
          <p:cNvPr id="231" name="Google Shape;231;p37"/>
          <p:cNvSpPr txBox="1"/>
          <p:nvPr/>
        </p:nvSpPr>
        <p:spPr>
          <a:xfrm>
            <a:off x="4572000" y="117450"/>
            <a:ext cx="4119900" cy="4914300"/>
          </a:xfrm>
          <a:prstGeom prst="rect">
            <a:avLst/>
          </a:prstGeom>
          <a:noFill/>
          <a:ln>
            <a:noFill/>
          </a:ln>
        </p:spPr>
        <p:txBody>
          <a:bodyPr spcFirstLastPara="1" wrap="square" lIns="91425" tIns="91425" rIns="91425" bIns="91425" anchor="ctr" anchorCtr="0">
            <a:noAutofit/>
          </a:bodyPr>
          <a:lstStyle/>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2 story, modern, efficient, green buildings</a:t>
            </a:r>
            <a:endParaRPr sz="1600" dirty="0">
              <a:solidFill>
                <a:srgbClr val="FAFAFA"/>
              </a:solidFill>
              <a:latin typeface="Roboto"/>
              <a:ea typeface="Roboto"/>
              <a:cs typeface="Roboto"/>
              <a:sym typeface="Roboto"/>
            </a:endParaRPr>
          </a:p>
          <a:p>
            <a:pPr marL="457200" indent="-330200">
              <a:lnSpc>
                <a:spcPct val="150000"/>
              </a:lnSpc>
              <a:buClr>
                <a:srgbClr val="FAFAFA"/>
              </a:buClr>
              <a:buSzPts val="1600"/>
              <a:buFont typeface="Roboto"/>
              <a:buChar char="-"/>
            </a:pPr>
            <a:r>
              <a:rPr lang="en" sz="1600" dirty="0">
                <a:solidFill>
                  <a:srgbClr val="FAFAFA"/>
                </a:solidFill>
                <a:latin typeface="Roboto"/>
                <a:ea typeface="Roboto"/>
                <a:cs typeface="Roboto"/>
                <a:sym typeface="Roboto"/>
              </a:rPr>
              <a:t>Keep existing structures and add to them, minimal environmental impact</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When done, 60 to 66 units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Complete transformation into a signature campus for Granby's senior living. </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No step entries and elevator for accessibility </a:t>
            </a:r>
            <a:endParaRPr sz="1600" dirty="0">
              <a:solidFill>
                <a:srgbClr val="FAFAFA"/>
              </a:solidFill>
              <a:latin typeface="Roboto"/>
              <a:ea typeface="Roboto"/>
              <a:cs typeface="Roboto"/>
              <a:sym typeface="Roboto"/>
            </a:endParaRPr>
          </a:p>
          <a:p>
            <a:pPr marL="457200" indent="-330200">
              <a:lnSpc>
                <a:spcPct val="150000"/>
              </a:lnSpc>
              <a:buClr>
                <a:srgbClr val="FAFAFA"/>
              </a:buClr>
              <a:buSzPts val="1600"/>
              <a:buFont typeface="Roboto"/>
              <a:buChar char="-"/>
            </a:pPr>
            <a:r>
              <a:rPr lang="en" sz="1600" dirty="0">
                <a:solidFill>
                  <a:srgbClr val="FAFAFA"/>
                </a:solidFill>
                <a:latin typeface="Roboto"/>
                <a:ea typeface="Roboto"/>
                <a:cs typeface="Roboto"/>
                <a:sym typeface="Roboto"/>
              </a:rPr>
              <a:t>Community room (Bear Den), community gardens, and pickleball courts</a:t>
            </a:r>
            <a:endParaRPr sz="1600" dirty="0">
              <a:solidFill>
                <a:srgbClr val="FAFAFA"/>
              </a:solidFill>
              <a:latin typeface="Roboto"/>
              <a:ea typeface="Roboto"/>
              <a:cs typeface="Roboto"/>
              <a:sym typeface="Roboto"/>
            </a:endParaRPr>
          </a:p>
        </p:txBody>
      </p:sp>
      <p:pic>
        <p:nvPicPr>
          <p:cNvPr id="233" name="Google Shape;233;p37"/>
          <p:cNvPicPr preferRelativeResize="0"/>
          <p:nvPr/>
        </p:nvPicPr>
        <p:blipFill>
          <a:blip r:embed="rId3">
            <a:alphaModFix/>
          </a:blip>
          <a:stretch>
            <a:fillRect/>
          </a:stretch>
        </p:blipFill>
        <p:spPr>
          <a:xfrm>
            <a:off x="0" y="4205375"/>
            <a:ext cx="895500" cy="895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460950" y="401625"/>
            <a:ext cx="3687300" cy="41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Community Hub Vision</a:t>
            </a:r>
            <a:endParaRPr sz="3200"/>
          </a:p>
          <a:p>
            <a:pPr marL="0" lvl="0" indent="0" algn="ctr" rtl="0">
              <a:spcBef>
                <a:spcPts val="0"/>
              </a:spcBef>
              <a:spcAft>
                <a:spcPts val="0"/>
              </a:spcAft>
              <a:buNone/>
            </a:pPr>
            <a:r>
              <a:rPr lang="en" sz="3200"/>
              <a:t>We’re not just going to build apartments, it’ll be a lifestyle campus within the town. </a:t>
            </a:r>
            <a:endParaRPr sz="3200"/>
          </a:p>
        </p:txBody>
      </p:sp>
      <p:sp>
        <p:nvSpPr>
          <p:cNvPr id="239" name="Google Shape;239;p38"/>
          <p:cNvSpPr txBox="1"/>
          <p:nvPr/>
        </p:nvSpPr>
        <p:spPr>
          <a:xfrm>
            <a:off x="4572000" y="117450"/>
            <a:ext cx="4119900" cy="4914300"/>
          </a:xfrm>
          <a:prstGeom prst="rect">
            <a:avLst/>
          </a:prstGeom>
          <a:noFill/>
          <a:ln>
            <a:noFill/>
          </a:ln>
        </p:spPr>
        <p:txBody>
          <a:bodyPr spcFirstLastPara="1" wrap="square" lIns="91425" tIns="91425" rIns="91425" bIns="91425" anchor="ctr" anchorCtr="0">
            <a:noAutofit/>
          </a:bodyPr>
          <a:lstStyle/>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Smart home technology and fall detection systems </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Raised electrical outlets for less bending for our seniors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Fire Alarm &amp; Security Systems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Toggle switches for all light switches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Levered Doorknobs for easy turning</a:t>
            </a:r>
            <a:endParaRPr sz="1600" dirty="0">
              <a:solidFill>
                <a:srgbClr val="FAFAFA"/>
              </a:solidFill>
              <a:latin typeface="Roboto"/>
              <a:ea typeface="Roboto"/>
              <a:cs typeface="Roboto"/>
              <a:sym typeface="Roboto"/>
            </a:endParaRPr>
          </a:p>
          <a:p>
            <a:pPr marL="457200" indent="-330200">
              <a:lnSpc>
                <a:spcPct val="150000"/>
              </a:lnSpc>
              <a:buClr>
                <a:srgbClr val="FAFAFA"/>
              </a:buClr>
              <a:buSzPts val="1600"/>
              <a:buFont typeface="Roboto"/>
              <a:buChar char="-"/>
            </a:pPr>
            <a:r>
              <a:rPr lang="en" sz="1600" dirty="0">
                <a:solidFill>
                  <a:srgbClr val="FAFAFA"/>
                </a:solidFill>
                <a:latin typeface="Roboto"/>
                <a:ea typeface="Roboto"/>
                <a:cs typeface="Roboto"/>
                <a:sym typeface="Roboto"/>
              </a:rPr>
              <a:t>Additional lighting throughout</a:t>
            </a:r>
            <a:endParaRPr lang="en" sz="1600" dirty="0">
              <a:solidFill>
                <a:srgbClr val="FAFAFA"/>
              </a:solidFill>
              <a:latin typeface="Roboto"/>
              <a:ea typeface="Roboto"/>
              <a:cs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Grab bars, high toilets, wide hallways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Carbon neutral </a:t>
            </a:r>
            <a:endParaRPr sz="1600" dirty="0">
              <a:solidFill>
                <a:srgbClr val="FAFAFA"/>
              </a:solidFill>
              <a:latin typeface="Roboto"/>
              <a:ea typeface="Roboto"/>
              <a:cs typeface="Roboto"/>
              <a:sym typeface="Roboto"/>
            </a:endParaRPr>
          </a:p>
          <a:p>
            <a:pPr marL="914400" lvl="1"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Solar powered heat pumps</a:t>
            </a:r>
            <a:endParaRPr sz="1600" dirty="0">
              <a:solidFill>
                <a:srgbClr val="FAFAFA"/>
              </a:solidFill>
              <a:latin typeface="Roboto"/>
              <a:ea typeface="Roboto"/>
              <a:cs typeface="Roboto"/>
              <a:sym typeface="Roboto"/>
            </a:endParaRPr>
          </a:p>
          <a:p>
            <a:pPr marL="914400" lvl="1"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Additional energy efficient measures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Handicapped Adaptable Bathrooms</a:t>
            </a:r>
            <a:endParaRPr sz="1600" dirty="0">
              <a:solidFill>
                <a:srgbClr val="FAFAFA"/>
              </a:solidFill>
              <a:latin typeface="Roboto"/>
              <a:ea typeface="Roboto"/>
              <a:cs typeface="Roboto"/>
              <a:sym typeface="Roboto"/>
            </a:endParaRPr>
          </a:p>
        </p:txBody>
      </p:sp>
      <p:sp>
        <p:nvSpPr>
          <p:cNvPr id="240" name="Google Shape;240;p38"/>
          <p:cNvSpPr txBox="1"/>
          <p:nvPr/>
        </p:nvSpPr>
        <p:spPr>
          <a:xfrm>
            <a:off x="3842075" y="4006425"/>
            <a:ext cx="5312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241" name="Google Shape;241;p38"/>
          <p:cNvPicPr preferRelativeResize="0"/>
          <p:nvPr/>
        </p:nvPicPr>
        <p:blipFill>
          <a:blip r:embed="rId3">
            <a:alphaModFix/>
          </a:blip>
          <a:stretch>
            <a:fillRect/>
          </a:stretch>
        </p:blipFill>
        <p:spPr>
          <a:xfrm>
            <a:off x="53675" y="4385425"/>
            <a:ext cx="696525" cy="696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460950" y="401625"/>
            <a:ext cx="3687300" cy="41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Kearns School Apartments Thematic Vision</a:t>
            </a:r>
            <a:endParaRPr sz="3200" dirty="0"/>
          </a:p>
          <a:p>
            <a:pPr marL="0" lvl="0" indent="0" algn="ctr" rtl="0">
              <a:spcBef>
                <a:spcPts val="0"/>
              </a:spcBef>
              <a:spcAft>
                <a:spcPts val="0"/>
              </a:spcAft>
              <a:buNone/>
            </a:pPr>
            <a:r>
              <a:rPr lang="en" sz="3200" dirty="0"/>
              <a:t>School, college throughout</a:t>
            </a:r>
            <a:endParaRPr sz="3200" dirty="0"/>
          </a:p>
          <a:p>
            <a:pPr marL="0" lvl="0" indent="0" algn="ctr" rtl="0">
              <a:spcBef>
                <a:spcPts val="0"/>
              </a:spcBef>
              <a:spcAft>
                <a:spcPts val="0"/>
              </a:spcAft>
              <a:buNone/>
            </a:pPr>
            <a:endParaRPr sz="3200" dirty="0"/>
          </a:p>
          <a:p>
            <a:pPr marL="0" lvl="0" indent="0" algn="ctr" rtl="0">
              <a:spcBef>
                <a:spcPts val="0"/>
              </a:spcBef>
              <a:spcAft>
                <a:spcPts val="0"/>
              </a:spcAft>
              <a:buNone/>
            </a:pPr>
            <a:endParaRPr sz="3200" dirty="0"/>
          </a:p>
          <a:p>
            <a:pPr marL="0" lvl="0" indent="0" algn="l" rtl="0">
              <a:spcBef>
                <a:spcPts val="0"/>
              </a:spcBef>
              <a:spcAft>
                <a:spcPts val="0"/>
              </a:spcAft>
              <a:buNone/>
            </a:pPr>
            <a:r>
              <a:rPr lang="en" sz="3200" dirty="0"/>
              <a:t> </a:t>
            </a:r>
            <a:endParaRPr sz="3200" dirty="0"/>
          </a:p>
        </p:txBody>
      </p:sp>
      <p:sp>
        <p:nvSpPr>
          <p:cNvPr id="247" name="Google Shape;247;p39"/>
          <p:cNvSpPr txBox="1"/>
          <p:nvPr/>
        </p:nvSpPr>
        <p:spPr>
          <a:xfrm>
            <a:off x="4572000" y="117450"/>
            <a:ext cx="4119900" cy="4914300"/>
          </a:xfrm>
          <a:prstGeom prst="rect">
            <a:avLst/>
          </a:prstGeom>
          <a:noFill/>
          <a:ln>
            <a:noFill/>
          </a:ln>
        </p:spPr>
        <p:txBody>
          <a:bodyPr spcFirstLastPara="1" wrap="square" lIns="91425" tIns="91425" rIns="91425" bIns="91425" anchor="ctr" anchorCtr="0">
            <a:noAutofit/>
          </a:bodyPr>
          <a:lstStyle/>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It’s a campus for the town of Granby</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Each building will have a Dorm name</a:t>
            </a: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Community votes will name the dorms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Bell Tower will be a signature piece</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Office will be “Headmasters Office”</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Medical area = “Nurses Office”</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Maintenance = “Custodians”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Barns = “Agricultural Buildings”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Sporting events “Athletic Director” </a:t>
            </a:r>
            <a:endParaRPr sz="1600" dirty="0">
              <a:solidFill>
                <a:srgbClr val="FAFAFA"/>
              </a:solidFill>
              <a:latin typeface="Roboto"/>
              <a:ea typeface="Roboto"/>
              <a:cs typeface="Roboto"/>
              <a:sym typeface="Roboto"/>
            </a:endParaRPr>
          </a:p>
          <a:p>
            <a:pPr marL="457200" indent="-330200">
              <a:lnSpc>
                <a:spcPct val="150000"/>
              </a:lnSpc>
              <a:buClr>
                <a:srgbClr val="FAFAFA"/>
              </a:buClr>
              <a:buSzPts val="1600"/>
              <a:buFont typeface="Roboto"/>
              <a:buChar char="-"/>
            </a:pPr>
            <a:r>
              <a:rPr lang="en" sz="1600" dirty="0">
                <a:solidFill>
                  <a:srgbClr val="FAFAFA"/>
                </a:solidFill>
                <a:latin typeface="Roboto"/>
                <a:ea typeface="Roboto"/>
                <a:cs typeface="Roboto"/>
                <a:sym typeface="Roboto"/>
              </a:rPr>
              <a:t>Everything will be themed school/college and we’ll use the Bear as the mascot, kids and adults are Bears in this campus</a:t>
            </a:r>
            <a:endParaRPr sz="1600" dirty="0">
              <a:solidFill>
                <a:srgbClr val="FAFAFA"/>
              </a:solidFill>
              <a:latin typeface="Roboto"/>
              <a:ea typeface="Roboto"/>
              <a:cs typeface="Roboto"/>
              <a:sym typeface="Roboto"/>
            </a:endParaRPr>
          </a:p>
        </p:txBody>
      </p:sp>
      <p:pic>
        <p:nvPicPr>
          <p:cNvPr id="249" name="Google Shape;249;p39"/>
          <p:cNvPicPr preferRelativeResize="0"/>
          <p:nvPr/>
        </p:nvPicPr>
        <p:blipFill>
          <a:blip r:embed="rId3">
            <a:alphaModFix/>
          </a:blip>
          <a:stretch>
            <a:fillRect/>
          </a:stretch>
        </p:blipFill>
        <p:spPr>
          <a:xfrm>
            <a:off x="1626100" y="3214950"/>
            <a:ext cx="1611250" cy="1611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460950" y="401625"/>
            <a:ext cx="3687300" cy="4177200"/>
          </a:xfrm>
          <a:prstGeom prst="rect">
            <a:avLst/>
          </a:prstGeom>
        </p:spPr>
        <p:txBody>
          <a:bodyPr spcFirstLastPara="1" wrap="square" lIns="91425" tIns="91425" rIns="91425" bIns="91425" anchor="ctr" anchorCtr="0">
            <a:noAutofit/>
          </a:bodyPr>
          <a:lstStyle/>
          <a:p>
            <a:pPr algn="ctr"/>
            <a:r>
              <a:rPr lang="en" sz="3200" dirty="0"/>
              <a:t>Kearns School Apartments Thematic Vision of</a:t>
            </a:r>
            <a:endParaRPr sz="3200" dirty="0"/>
          </a:p>
          <a:p>
            <a:pPr marL="0" lvl="0" indent="0" algn="ctr" rtl="0">
              <a:spcBef>
                <a:spcPts val="0"/>
              </a:spcBef>
              <a:spcAft>
                <a:spcPts val="0"/>
              </a:spcAft>
              <a:buNone/>
            </a:pPr>
            <a:r>
              <a:rPr lang="en" sz="3200" dirty="0"/>
              <a:t>School, college throughout</a:t>
            </a:r>
            <a:endParaRPr sz="3200" dirty="0"/>
          </a:p>
          <a:p>
            <a:pPr marL="0" lvl="0" indent="0" algn="ctr" rtl="0">
              <a:spcBef>
                <a:spcPts val="0"/>
              </a:spcBef>
              <a:spcAft>
                <a:spcPts val="0"/>
              </a:spcAft>
              <a:buNone/>
            </a:pPr>
            <a:endParaRPr sz="3200"/>
          </a:p>
          <a:p>
            <a:pPr marL="0" lvl="0" indent="0" algn="ctr" rtl="0">
              <a:spcBef>
                <a:spcPts val="0"/>
              </a:spcBef>
              <a:spcAft>
                <a:spcPts val="0"/>
              </a:spcAft>
              <a:buNone/>
            </a:pPr>
            <a:endParaRPr sz="3200"/>
          </a:p>
          <a:p>
            <a:pPr marL="0" lvl="0" indent="0" algn="l" rtl="0">
              <a:spcBef>
                <a:spcPts val="0"/>
              </a:spcBef>
              <a:spcAft>
                <a:spcPts val="0"/>
              </a:spcAft>
              <a:buNone/>
            </a:pPr>
            <a:r>
              <a:rPr lang="en" sz="3200" dirty="0"/>
              <a:t> </a:t>
            </a:r>
            <a:endParaRPr sz="3200" dirty="0"/>
          </a:p>
        </p:txBody>
      </p:sp>
      <p:sp>
        <p:nvSpPr>
          <p:cNvPr id="255" name="Google Shape;255;p40"/>
          <p:cNvSpPr txBox="1"/>
          <p:nvPr/>
        </p:nvSpPr>
        <p:spPr>
          <a:xfrm>
            <a:off x="4572000" y="117450"/>
            <a:ext cx="4119900" cy="4914300"/>
          </a:xfrm>
          <a:prstGeom prst="rect">
            <a:avLst/>
          </a:prstGeom>
          <a:noFill/>
          <a:ln>
            <a:noFill/>
          </a:ln>
        </p:spPr>
        <p:txBody>
          <a:bodyPr spcFirstLastPara="1" wrap="square" lIns="91425" tIns="91425" rIns="91425" bIns="91425" anchor="ctr" anchorCtr="0">
            <a:noAutofit/>
          </a:bodyPr>
          <a:lstStyle/>
          <a:p>
            <a:pPr marL="457200" indent="-330200">
              <a:lnSpc>
                <a:spcPct val="150000"/>
              </a:lnSpc>
              <a:buClr>
                <a:srgbClr val="FAFAFA"/>
              </a:buClr>
              <a:buSzPts val="1600"/>
              <a:buFont typeface="Roboto"/>
              <a:buChar char="-"/>
            </a:pPr>
            <a:r>
              <a:rPr lang="en" sz="1600" dirty="0">
                <a:solidFill>
                  <a:srgbClr val="FAFAFA"/>
                </a:solidFill>
                <a:latin typeface="Roboto"/>
                <a:ea typeface="Roboto"/>
                <a:cs typeface="Roboto"/>
                <a:sym typeface="Roboto"/>
              </a:rPr>
              <a:t>Existing Library will become the Bears Den, a community space for residents to have birthday parties, baby showers, family get togethers, bear bingo, card night, pot-luck meals, community games, etc.  </a:t>
            </a:r>
            <a:endParaRPr sz="1600" dirty="0">
              <a:solidFill>
                <a:srgbClr val="FAFAFA"/>
              </a:solidFill>
              <a:latin typeface="Roboto"/>
              <a:ea typeface="Roboto"/>
              <a:cs typeface="Roboto"/>
              <a:sym typeface="Roboto"/>
            </a:endParaRPr>
          </a:p>
        </p:txBody>
      </p:sp>
      <p:sp>
        <p:nvSpPr>
          <p:cNvPr id="256" name="Google Shape;256;p40"/>
          <p:cNvSpPr txBox="1"/>
          <p:nvPr/>
        </p:nvSpPr>
        <p:spPr>
          <a:xfrm>
            <a:off x="3842075" y="4006425"/>
            <a:ext cx="5312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257" name="Google Shape;257;p40"/>
          <p:cNvPicPr preferRelativeResize="0"/>
          <p:nvPr/>
        </p:nvPicPr>
        <p:blipFill>
          <a:blip r:embed="rId3">
            <a:alphaModFix/>
          </a:blip>
          <a:stretch>
            <a:fillRect/>
          </a:stretch>
        </p:blipFill>
        <p:spPr>
          <a:xfrm>
            <a:off x="1626100" y="3214950"/>
            <a:ext cx="1611250" cy="1611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460950" y="401625"/>
            <a:ext cx="3687300" cy="41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Campus Resident Age Restrictions &amp; Financials</a:t>
            </a:r>
            <a:endParaRPr sz="3200"/>
          </a:p>
          <a:p>
            <a:pPr marL="0" lvl="0" indent="0" algn="ctr" rtl="0">
              <a:spcBef>
                <a:spcPts val="0"/>
              </a:spcBef>
              <a:spcAft>
                <a:spcPts val="0"/>
              </a:spcAft>
              <a:buNone/>
            </a:pPr>
            <a:endParaRPr sz="3200"/>
          </a:p>
          <a:p>
            <a:pPr marL="0" lvl="0" indent="0" algn="ctr" rtl="0">
              <a:spcBef>
                <a:spcPts val="0"/>
              </a:spcBef>
              <a:spcAft>
                <a:spcPts val="0"/>
              </a:spcAft>
              <a:buNone/>
            </a:pPr>
            <a:endParaRPr sz="3200"/>
          </a:p>
          <a:p>
            <a:pPr marL="0" lvl="0" indent="0" algn="l" rtl="0">
              <a:spcBef>
                <a:spcPts val="0"/>
              </a:spcBef>
              <a:spcAft>
                <a:spcPts val="0"/>
              </a:spcAft>
              <a:buNone/>
            </a:pPr>
            <a:r>
              <a:rPr lang="en" sz="3200"/>
              <a:t> </a:t>
            </a:r>
            <a:endParaRPr sz="3200"/>
          </a:p>
        </p:txBody>
      </p:sp>
      <p:sp>
        <p:nvSpPr>
          <p:cNvPr id="263" name="Google Shape;263;p41"/>
          <p:cNvSpPr txBox="1"/>
          <p:nvPr/>
        </p:nvSpPr>
        <p:spPr>
          <a:xfrm>
            <a:off x="4572000" y="117450"/>
            <a:ext cx="4119900" cy="4914300"/>
          </a:xfrm>
          <a:prstGeom prst="rect">
            <a:avLst/>
          </a:prstGeom>
          <a:noFill/>
          <a:ln>
            <a:noFill/>
          </a:ln>
        </p:spPr>
        <p:txBody>
          <a:bodyPr spcFirstLastPara="1" wrap="square" lIns="91425" tIns="91425" rIns="91425" bIns="91425" anchor="ctr" anchorCtr="0">
            <a:noAutofit/>
          </a:bodyPr>
          <a:lstStyle/>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We’re going to follow the age restriction from HUD over 55 act. </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60-66 units</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40% will be affordable at 80% AMI</a:t>
            </a:r>
            <a:endParaRPr sz="1600" dirty="0">
              <a:solidFill>
                <a:srgbClr val="FAFAFA"/>
              </a:solidFill>
              <a:latin typeface="Roboto"/>
              <a:ea typeface="Roboto"/>
              <a:cs typeface="Roboto"/>
              <a:sym typeface="Roboto"/>
            </a:endParaRPr>
          </a:p>
          <a:p>
            <a:pPr marL="457200" lvl="0" indent="-330200" algn="l" rtl="0">
              <a:lnSpc>
                <a:spcPct val="150000"/>
              </a:lnSpc>
              <a:spcBef>
                <a:spcPts val="0"/>
              </a:spcBef>
              <a:spcAft>
                <a:spcPts val="0"/>
              </a:spcAft>
              <a:buClr>
                <a:srgbClr val="FAFAFA"/>
              </a:buClr>
              <a:buSzPts val="1600"/>
              <a:buFont typeface="Roboto"/>
              <a:buChar char="-"/>
            </a:pPr>
            <a:r>
              <a:rPr lang="en" sz="1600" dirty="0">
                <a:solidFill>
                  <a:srgbClr val="FAFAFA"/>
                </a:solidFill>
                <a:latin typeface="Roboto"/>
                <a:ea typeface="Roboto"/>
                <a:cs typeface="Roboto"/>
                <a:sym typeface="Roboto"/>
              </a:rPr>
              <a:t>3% of the 40% will be at 60% AMI</a:t>
            </a:r>
            <a:endParaRPr sz="1600" dirty="0">
              <a:solidFill>
                <a:srgbClr val="FAFAFA"/>
              </a:solidFill>
              <a:latin typeface="Roboto"/>
              <a:ea typeface="Roboto"/>
              <a:cs typeface="Roboto"/>
              <a:sym typeface="Roboto"/>
            </a:endParaRPr>
          </a:p>
          <a:p>
            <a:pPr marL="457200" indent="-330200">
              <a:lnSpc>
                <a:spcPct val="150000"/>
              </a:lnSpc>
              <a:buClr>
                <a:srgbClr val="FAFAFA"/>
              </a:buClr>
              <a:buSzPts val="1600"/>
              <a:buFont typeface="Roboto"/>
              <a:buChar char="-"/>
            </a:pPr>
            <a:r>
              <a:rPr lang="en" sz="1600" dirty="0">
                <a:solidFill>
                  <a:srgbClr val="FAFAFA"/>
                </a:solidFill>
                <a:latin typeface="Roboto"/>
                <a:ea typeface="Roboto"/>
                <a:cs typeface="Roboto"/>
              </a:rPr>
              <a:t>We hope many of our residents went to school here and can become a bear again</a:t>
            </a:r>
          </a:p>
          <a:p>
            <a:pPr marL="457200" indent="-330200">
              <a:lnSpc>
                <a:spcPct val="150000"/>
              </a:lnSpc>
              <a:buClr>
                <a:srgbClr val="FAFAFA"/>
              </a:buClr>
              <a:buSzPts val="1600"/>
              <a:buFont typeface="Roboto"/>
              <a:buChar char="-"/>
            </a:pPr>
            <a:endParaRPr lang="en" sz="1600" dirty="0">
              <a:solidFill>
                <a:srgbClr val="FAFAFA"/>
              </a:solidFill>
              <a:latin typeface="Roboto"/>
              <a:ea typeface="Roboto"/>
              <a:cs typeface="Roboto"/>
            </a:endParaRPr>
          </a:p>
        </p:txBody>
      </p:sp>
      <p:sp>
        <p:nvSpPr>
          <p:cNvPr id="264" name="Google Shape;264;p41"/>
          <p:cNvSpPr txBox="1"/>
          <p:nvPr/>
        </p:nvSpPr>
        <p:spPr>
          <a:xfrm>
            <a:off x="3842075" y="4006425"/>
            <a:ext cx="5312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265" name="Google Shape;265;p41"/>
          <p:cNvPicPr preferRelativeResize="0"/>
          <p:nvPr/>
        </p:nvPicPr>
        <p:blipFill>
          <a:blip r:embed="rId3">
            <a:alphaModFix/>
          </a:blip>
          <a:stretch>
            <a:fillRect/>
          </a:stretch>
        </p:blipFill>
        <p:spPr>
          <a:xfrm>
            <a:off x="1626100" y="3214950"/>
            <a:ext cx="1611250" cy="1611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p:nvPr/>
        </p:nvSpPr>
        <p:spPr>
          <a:xfrm>
            <a:off x="230975" y="435275"/>
            <a:ext cx="7396500" cy="105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rgbClr val="FFFFFF"/>
                </a:solidFill>
                <a:latin typeface="Roboto"/>
                <a:ea typeface="Roboto"/>
                <a:cs typeface="Roboto"/>
                <a:sym typeface="Roboto"/>
              </a:rPr>
              <a:t>Occupants  and Financials</a:t>
            </a:r>
            <a:endParaRPr sz="3500">
              <a:solidFill>
                <a:srgbClr val="FFFFFF"/>
              </a:solidFill>
              <a:latin typeface="Roboto"/>
              <a:ea typeface="Roboto"/>
              <a:cs typeface="Roboto"/>
              <a:sym typeface="Roboto"/>
            </a:endParaRPr>
          </a:p>
        </p:txBody>
      </p:sp>
      <p:graphicFrame>
        <p:nvGraphicFramePr>
          <p:cNvPr id="271" name="Google Shape;271;p42"/>
          <p:cNvGraphicFramePr/>
          <p:nvPr>
            <p:extLst>
              <p:ext uri="{D42A27DB-BD31-4B8C-83A1-F6EECF244321}">
                <p14:modId xmlns:p14="http://schemas.microsoft.com/office/powerpoint/2010/main" val="1762267614"/>
              </p:ext>
            </p:extLst>
          </p:nvPr>
        </p:nvGraphicFramePr>
        <p:xfrm>
          <a:off x="348175" y="1708050"/>
          <a:ext cx="8447650" cy="3383070"/>
        </p:xfrm>
        <a:graphic>
          <a:graphicData uri="http://schemas.openxmlformats.org/drawingml/2006/table">
            <a:tbl>
              <a:tblPr>
                <a:noFill/>
                <a:tableStyleId>{E5DBDA8F-76EE-461F-97A9-1B0D4147AEBD}</a:tableStyleId>
              </a:tblPr>
              <a:tblGrid>
                <a:gridCol w="2499000">
                  <a:extLst>
                    <a:ext uri="{9D8B030D-6E8A-4147-A177-3AD203B41FA5}">
                      <a16:colId xmlns:a16="http://schemas.microsoft.com/office/drawing/2014/main" val="20000"/>
                    </a:ext>
                  </a:extLst>
                </a:gridCol>
                <a:gridCol w="1383675">
                  <a:extLst>
                    <a:ext uri="{9D8B030D-6E8A-4147-A177-3AD203B41FA5}">
                      <a16:colId xmlns:a16="http://schemas.microsoft.com/office/drawing/2014/main" val="20001"/>
                    </a:ext>
                  </a:extLst>
                </a:gridCol>
                <a:gridCol w="2420275">
                  <a:extLst>
                    <a:ext uri="{9D8B030D-6E8A-4147-A177-3AD203B41FA5}">
                      <a16:colId xmlns:a16="http://schemas.microsoft.com/office/drawing/2014/main" val="20002"/>
                    </a:ext>
                  </a:extLst>
                </a:gridCol>
                <a:gridCol w="2144700">
                  <a:extLst>
                    <a:ext uri="{9D8B030D-6E8A-4147-A177-3AD203B41FA5}">
                      <a16:colId xmlns:a16="http://schemas.microsoft.com/office/drawing/2014/main" val="20003"/>
                    </a:ext>
                  </a:extLst>
                </a:gridCol>
              </a:tblGrid>
              <a:tr h="381250">
                <a:tc>
                  <a:txBody>
                    <a:bodyPr/>
                    <a:lstStyle/>
                    <a:p>
                      <a:pPr marL="0" lvl="0" indent="0" algn="l" rtl="0">
                        <a:spcBef>
                          <a:spcPts val="0"/>
                        </a:spcBef>
                        <a:spcAft>
                          <a:spcPts val="0"/>
                        </a:spcAft>
                        <a:buNone/>
                      </a:pPr>
                      <a:r>
                        <a:rPr lang="en" dirty="0"/>
                        <a:t>Unit</a:t>
                      </a:r>
                      <a:endParaRPr dirty="0"/>
                    </a:p>
                  </a:txBody>
                  <a:tcPr marL="91425" marR="91425" marT="91425" marB="91425"/>
                </a:tc>
                <a:tc>
                  <a:txBody>
                    <a:bodyPr/>
                    <a:lstStyle/>
                    <a:p>
                      <a:pPr marL="0" lvl="0" indent="0" algn="l" rtl="0">
                        <a:spcBef>
                          <a:spcPts val="0"/>
                        </a:spcBef>
                        <a:spcAft>
                          <a:spcPts val="0"/>
                        </a:spcAft>
                        <a:buNone/>
                      </a:pPr>
                      <a:r>
                        <a:rPr lang="en" dirty="0"/>
                        <a:t>Square Feet</a:t>
                      </a:r>
                      <a:endParaRPr dirty="0"/>
                    </a:p>
                  </a:txBody>
                  <a:tcPr marL="91425" marR="91425" marT="91425" marB="91425"/>
                </a:tc>
                <a:tc>
                  <a:txBody>
                    <a:bodyPr/>
                    <a:lstStyle/>
                    <a:p>
                      <a:pPr marL="0" lvl="0" indent="0" algn="l" rtl="0">
                        <a:spcBef>
                          <a:spcPts val="0"/>
                        </a:spcBef>
                        <a:spcAft>
                          <a:spcPts val="0"/>
                        </a:spcAft>
                        <a:buNone/>
                      </a:pPr>
                      <a:r>
                        <a:rPr lang="en" dirty="0"/>
                        <a:t>Affordable Rent</a:t>
                      </a:r>
                      <a:endParaRPr dirty="0"/>
                    </a:p>
                  </a:txBody>
                  <a:tcPr marL="91425" marR="91425" marT="91425" marB="91425"/>
                </a:tc>
                <a:tc>
                  <a:txBody>
                    <a:bodyPr/>
                    <a:lstStyle/>
                    <a:p>
                      <a:pPr marL="0" lvl="0" indent="0" algn="l" rtl="0">
                        <a:spcBef>
                          <a:spcPts val="0"/>
                        </a:spcBef>
                        <a:spcAft>
                          <a:spcPts val="0"/>
                        </a:spcAft>
                        <a:buNone/>
                      </a:pPr>
                      <a:r>
                        <a:rPr lang="en" dirty="0"/>
                        <a:t>Market Rent</a:t>
                      </a:r>
                      <a:endParaRPr dirty="0"/>
                    </a:p>
                  </a:txBody>
                  <a:tcPr marL="91425" marR="91425" marT="91425" marB="91425"/>
                </a:tc>
                <a:extLst>
                  <a:ext uri="{0D108BD9-81ED-4DB2-BD59-A6C34878D82A}">
                    <a16:rowId xmlns:a16="http://schemas.microsoft.com/office/drawing/2014/main" val="10000"/>
                  </a:ext>
                </a:extLst>
              </a:tr>
              <a:tr h="367200">
                <a:tc>
                  <a:txBody>
                    <a:bodyPr/>
                    <a:lstStyle/>
                    <a:p>
                      <a:pPr marL="0" lvl="0" indent="0" algn="l" rtl="0">
                        <a:spcBef>
                          <a:spcPts val="0"/>
                        </a:spcBef>
                        <a:spcAft>
                          <a:spcPts val="0"/>
                        </a:spcAft>
                        <a:buNone/>
                      </a:pPr>
                      <a:r>
                        <a:rPr lang="en" dirty="0"/>
                        <a:t>4, 2 bedroom units </a:t>
                      </a:r>
                      <a:endParaRPr dirty="0"/>
                    </a:p>
                  </a:txBody>
                  <a:tcPr marL="91425" marR="91425" marT="91425" marB="91425"/>
                </a:tc>
                <a:tc>
                  <a:txBody>
                    <a:bodyPr/>
                    <a:lstStyle/>
                    <a:p>
                      <a:pPr marL="0" lvl="0" indent="0" algn="l" rtl="0">
                        <a:spcBef>
                          <a:spcPts val="0"/>
                        </a:spcBef>
                        <a:spcAft>
                          <a:spcPts val="0"/>
                        </a:spcAft>
                        <a:buNone/>
                      </a:pPr>
                      <a:r>
                        <a:rPr lang="en" dirty="0"/>
                        <a:t>1492</a:t>
                      </a:r>
                      <a:endParaRPr dirty="0"/>
                    </a:p>
                  </a:txBody>
                  <a:tcPr marL="91425" marR="91425" marT="91425" marB="91425"/>
                </a:tc>
                <a:tc>
                  <a:txBody>
                    <a:bodyPr/>
                    <a:lstStyle/>
                    <a:p>
                      <a:pPr marL="0" lvl="0" indent="0" algn="l" rtl="0">
                        <a:spcBef>
                          <a:spcPts val="0"/>
                        </a:spcBef>
                        <a:spcAft>
                          <a:spcPts val="0"/>
                        </a:spcAft>
                        <a:buNone/>
                      </a:pPr>
                      <a:r>
                        <a:rPr lang="en" dirty="0"/>
                        <a:t>$1877/m</a:t>
                      </a:r>
                      <a:endParaRPr dirty="0"/>
                    </a:p>
                  </a:txBody>
                  <a:tcPr marL="91425" marR="91425" marT="91425" marB="91425"/>
                </a:tc>
                <a:tc>
                  <a:txBody>
                    <a:bodyPr/>
                    <a:lstStyle/>
                    <a:p>
                      <a:pPr marL="0" lvl="0" indent="0" algn="l" rtl="0">
                        <a:spcBef>
                          <a:spcPts val="0"/>
                        </a:spcBef>
                        <a:spcAft>
                          <a:spcPts val="0"/>
                        </a:spcAft>
                        <a:buNone/>
                      </a:pPr>
                      <a:r>
                        <a:rPr lang="en" dirty="0"/>
                        <a:t>$3000/m</a:t>
                      </a:r>
                      <a:endParaRPr dirty="0"/>
                    </a:p>
                  </a:txBody>
                  <a:tcPr marL="91425" marR="91425" marT="91425" marB="91425"/>
                </a:tc>
                <a:extLst>
                  <a:ext uri="{0D108BD9-81ED-4DB2-BD59-A6C34878D82A}">
                    <a16:rowId xmlns:a16="http://schemas.microsoft.com/office/drawing/2014/main" val="10001"/>
                  </a:ext>
                </a:extLst>
              </a:tr>
              <a:tr h="367200">
                <a:tc>
                  <a:txBody>
                    <a:bodyPr/>
                    <a:lstStyle/>
                    <a:p>
                      <a:pPr marL="0" lvl="0" indent="0" algn="l" rtl="0">
                        <a:spcBef>
                          <a:spcPts val="0"/>
                        </a:spcBef>
                        <a:spcAft>
                          <a:spcPts val="0"/>
                        </a:spcAft>
                        <a:buNone/>
                      </a:pPr>
                      <a:r>
                        <a:rPr lang="en" dirty="0"/>
                        <a:t>3, 1 bedroom units</a:t>
                      </a:r>
                      <a:endParaRPr dirty="0"/>
                    </a:p>
                  </a:txBody>
                  <a:tcPr marL="91425" marR="91425" marT="91425" marB="91425"/>
                </a:tc>
                <a:tc>
                  <a:txBody>
                    <a:bodyPr/>
                    <a:lstStyle/>
                    <a:p>
                      <a:pPr marL="0" lvl="0" indent="0" algn="l" rtl="0">
                        <a:spcBef>
                          <a:spcPts val="0"/>
                        </a:spcBef>
                        <a:spcAft>
                          <a:spcPts val="0"/>
                        </a:spcAft>
                        <a:buNone/>
                      </a:pPr>
                      <a:r>
                        <a:rPr lang="en" dirty="0"/>
                        <a:t>1453</a:t>
                      </a:r>
                      <a:endParaRPr dirty="0"/>
                    </a:p>
                  </a:txBody>
                  <a:tcPr marL="91425" marR="91425" marT="91425" marB="91425"/>
                </a:tc>
                <a:tc>
                  <a:txBody>
                    <a:bodyPr/>
                    <a:lstStyle/>
                    <a:p>
                      <a:pPr marL="0" lvl="0" indent="0" algn="l" rtl="0">
                        <a:spcBef>
                          <a:spcPts val="0"/>
                        </a:spcBef>
                        <a:spcAft>
                          <a:spcPts val="0"/>
                        </a:spcAft>
                        <a:buNone/>
                      </a:pPr>
                      <a:r>
                        <a:rPr lang="en-US" dirty="0"/>
                        <a:t>$1668/m</a:t>
                      </a:r>
                      <a:endParaRPr dirty="0"/>
                    </a:p>
                  </a:txBody>
                  <a:tcPr marL="91425" marR="91425" marT="91425" marB="91425"/>
                </a:tc>
                <a:tc>
                  <a:txBody>
                    <a:bodyPr/>
                    <a:lstStyle/>
                    <a:p>
                      <a:pPr marL="0" lvl="0" indent="0" algn="l" rtl="0">
                        <a:spcBef>
                          <a:spcPts val="0"/>
                        </a:spcBef>
                        <a:spcAft>
                          <a:spcPts val="0"/>
                        </a:spcAft>
                        <a:buNone/>
                      </a:pPr>
                      <a:r>
                        <a:rPr lang="en" dirty="0"/>
                        <a:t>$2200/m</a:t>
                      </a:r>
                      <a:endParaRPr dirty="0"/>
                    </a:p>
                  </a:txBody>
                  <a:tcPr marL="91425" marR="91425" marT="91425" marB="91425"/>
                </a:tc>
                <a:extLst>
                  <a:ext uri="{0D108BD9-81ED-4DB2-BD59-A6C34878D82A}">
                    <a16:rowId xmlns:a16="http://schemas.microsoft.com/office/drawing/2014/main" val="10002"/>
                  </a:ext>
                </a:extLst>
              </a:tr>
              <a:tr h="367200">
                <a:tc>
                  <a:txBody>
                    <a:bodyPr/>
                    <a:lstStyle/>
                    <a:p>
                      <a:pPr marL="0" lvl="0" indent="0" algn="l" rtl="0">
                        <a:spcBef>
                          <a:spcPts val="0"/>
                        </a:spcBef>
                        <a:spcAft>
                          <a:spcPts val="0"/>
                        </a:spcAft>
                        <a:buNone/>
                      </a:pPr>
                      <a:r>
                        <a:rPr lang="en" dirty="0"/>
                        <a:t>17, 2 bedroom units</a:t>
                      </a:r>
                      <a:endParaRPr dirty="0"/>
                    </a:p>
                  </a:txBody>
                  <a:tcPr marL="91425" marR="91425" marT="91425" marB="91425"/>
                </a:tc>
                <a:tc>
                  <a:txBody>
                    <a:bodyPr/>
                    <a:lstStyle/>
                    <a:p>
                      <a:pPr marL="0" lvl="0" indent="0" algn="l" rtl="0">
                        <a:spcBef>
                          <a:spcPts val="0"/>
                        </a:spcBef>
                        <a:spcAft>
                          <a:spcPts val="0"/>
                        </a:spcAft>
                        <a:buNone/>
                      </a:pPr>
                      <a:r>
                        <a:rPr lang="en" dirty="0"/>
                        <a:t>1095</a:t>
                      </a:r>
                      <a:endParaRPr dirty="0"/>
                    </a:p>
                  </a:txBody>
                  <a:tcPr marL="91425" marR="91425" marT="91425" marB="91425"/>
                </a:tc>
                <a:tc>
                  <a:txBody>
                    <a:bodyPr/>
                    <a:lstStyle/>
                    <a:p>
                      <a:pPr marL="0" lvl="0" indent="0" algn="l" rtl="0">
                        <a:spcBef>
                          <a:spcPts val="0"/>
                        </a:spcBef>
                        <a:spcAft>
                          <a:spcPts val="0"/>
                        </a:spcAft>
                        <a:buNone/>
                      </a:pPr>
                      <a:r>
                        <a:rPr lang="en" dirty="0"/>
                        <a:t>$1877/m</a:t>
                      </a:r>
                      <a:endParaRPr dirty="0"/>
                    </a:p>
                  </a:txBody>
                  <a:tcPr marL="91425" marR="91425" marT="91425" marB="91425"/>
                </a:tc>
                <a:tc>
                  <a:txBody>
                    <a:bodyPr/>
                    <a:lstStyle/>
                    <a:p>
                      <a:pPr marL="0" lvl="0" indent="0" algn="l" rtl="0">
                        <a:spcBef>
                          <a:spcPts val="0"/>
                        </a:spcBef>
                        <a:spcAft>
                          <a:spcPts val="0"/>
                        </a:spcAft>
                        <a:buNone/>
                      </a:pPr>
                      <a:r>
                        <a:rPr lang="en" dirty="0"/>
                        <a:t>$2700/m</a:t>
                      </a:r>
                      <a:endParaRPr dirty="0"/>
                    </a:p>
                  </a:txBody>
                  <a:tcPr marL="91425" marR="91425" marT="91425" marB="91425"/>
                </a:tc>
                <a:extLst>
                  <a:ext uri="{0D108BD9-81ED-4DB2-BD59-A6C34878D82A}">
                    <a16:rowId xmlns:a16="http://schemas.microsoft.com/office/drawing/2014/main" val="10003"/>
                  </a:ext>
                </a:extLst>
              </a:tr>
              <a:tr h="367200">
                <a:tc>
                  <a:txBody>
                    <a:bodyPr/>
                    <a:lstStyle/>
                    <a:p>
                      <a:pPr marL="0" lvl="0" indent="0" algn="l" rtl="0">
                        <a:spcBef>
                          <a:spcPts val="0"/>
                        </a:spcBef>
                        <a:spcAft>
                          <a:spcPts val="0"/>
                        </a:spcAft>
                        <a:buNone/>
                      </a:pPr>
                      <a:r>
                        <a:rPr lang="en" dirty="0"/>
                        <a:t>7, 1 bedroom units</a:t>
                      </a:r>
                      <a:endParaRPr dirty="0"/>
                    </a:p>
                  </a:txBody>
                  <a:tcPr marL="91425" marR="91425" marT="91425" marB="91425"/>
                </a:tc>
                <a:tc>
                  <a:txBody>
                    <a:bodyPr/>
                    <a:lstStyle/>
                    <a:p>
                      <a:pPr marL="0" lvl="0" indent="0" algn="l" rtl="0">
                        <a:spcBef>
                          <a:spcPts val="0"/>
                        </a:spcBef>
                        <a:spcAft>
                          <a:spcPts val="0"/>
                        </a:spcAft>
                        <a:buNone/>
                      </a:pPr>
                      <a:r>
                        <a:rPr lang="en" dirty="0"/>
                        <a:t>1097</a:t>
                      </a:r>
                      <a:endParaRPr dirty="0"/>
                    </a:p>
                  </a:txBody>
                  <a:tcPr marL="91425" marR="91425" marT="91425" marB="91425"/>
                </a:tc>
                <a:tc>
                  <a:txBody>
                    <a:bodyPr/>
                    <a:lstStyle/>
                    <a:p>
                      <a:pPr marL="0" lvl="0" indent="0" algn="l" rtl="0">
                        <a:spcBef>
                          <a:spcPts val="0"/>
                        </a:spcBef>
                        <a:spcAft>
                          <a:spcPts val="0"/>
                        </a:spcAft>
                        <a:buNone/>
                      </a:pPr>
                      <a:r>
                        <a:rPr lang="en" dirty="0"/>
                        <a:t>$1668/m</a:t>
                      </a:r>
                      <a:endParaRPr dirty="0"/>
                    </a:p>
                  </a:txBody>
                  <a:tcPr marL="91425" marR="91425" marT="91425" marB="91425"/>
                </a:tc>
                <a:tc>
                  <a:txBody>
                    <a:bodyPr/>
                    <a:lstStyle/>
                    <a:p>
                      <a:pPr marL="0" lvl="0" indent="0" algn="l" rtl="0">
                        <a:spcBef>
                          <a:spcPts val="0"/>
                        </a:spcBef>
                        <a:spcAft>
                          <a:spcPts val="0"/>
                        </a:spcAft>
                        <a:buNone/>
                      </a:pPr>
                      <a:r>
                        <a:rPr lang="en" dirty="0"/>
                        <a:t>$1950/m</a:t>
                      </a:r>
                      <a:endParaRPr dirty="0"/>
                    </a:p>
                  </a:txBody>
                  <a:tcPr marL="91425" marR="91425" marT="91425" marB="91425"/>
                </a:tc>
                <a:extLst>
                  <a:ext uri="{0D108BD9-81ED-4DB2-BD59-A6C34878D82A}">
                    <a16:rowId xmlns:a16="http://schemas.microsoft.com/office/drawing/2014/main" val="10004"/>
                  </a:ext>
                </a:extLst>
              </a:tr>
              <a:tr h="609600">
                <a:tc>
                  <a:txBody>
                    <a:bodyPr/>
                    <a:lstStyle/>
                    <a:p>
                      <a:pPr marL="0" lvl="0" indent="0" algn="l" rtl="0">
                        <a:spcBef>
                          <a:spcPts val="0"/>
                        </a:spcBef>
                        <a:spcAft>
                          <a:spcPts val="0"/>
                        </a:spcAft>
                        <a:buNone/>
                      </a:pPr>
                      <a:r>
                        <a:rPr lang="en" dirty="0"/>
                        <a:t>24, 1 bedroom units</a:t>
                      </a:r>
                      <a:endParaRPr dirty="0"/>
                    </a:p>
                  </a:txBody>
                  <a:tcPr marL="91425" marR="91425" marT="91425" marB="91425"/>
                </a:tc>
                <a:tc>
                  <a:txBody>
                    <a:bodyPr/>
                    <a:lstStyle/>
                    <a:p>
                      <a:pPr marL="0" lvl="0" indent="0" algn="l" rtl="0">
                        <a:spcBef>
                          <a:spcPts val="0"/>
                        </a:spcBef>
                        <a:spcAft>
                          <a:spcPts val="0"/>
                        </a:spcAft>
                        <a:buNone/>
                      </a:pPr>
                      <a:r>
                        <a:rPr lang="en" dirty="0"/>
                        <a:t>721-742</a:t>
                      </a:r>
                      <a:endParaRPr dirty="0"/>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dirty="0"/>
                        <a:t>$1668/m</a:t>
                      </a:r>
                      <a:endParaRPr dirty="0"/>
                    </a:p>
                  </a:txBody>
                  <a:tcPr marL="91425" marR="91425" marT="91425" marB="91425"/>
                </a:tc>
                <a:tc>
                  <a:txBody>
                    <a:bodyPr/>
                    <a:lstStyle/>
                    <a:p>
                      <a:pPr marL="0" lvl="0" indent="0" algn="l" rtl="0">
                        <a:spcBef>
                          <a:spcPts val="0"/>
                        </a:spcBef>
                        <a:spcAft>
                          <a:spcPts val="0"/>
                        </a:spcAft>
                        <a:buNone/>
                      </a:pPr>
                      <a:r>
                        <a:rPr lang="en" dirty="0"/>
                        <a:t>$1950/m</a:t>
                      </a:r>
                      <a:endParaRPr dirty="0"/>
                    </a:p>
                  </a:txBody>
                  <a:tcPr marL="91425" marR="91425" marT="91425" marB="91425"/>
                </a:tc>
                <a:extLst>
                  <a:ext uri="{0D108BD9-81ED-4DB2-BD59-A6C34878D82A}">
                    <a16:rowId xmlns:a16="http://schemas.microsoft.com/office/drawing/2014/main" val="10005"/>
                  </a:ext>
                </a:extLst>
              </a:tr>
              <a:tr h="334250">
                <a:tc>
                  <a:txBody>
                    <a:bodyPr/>
                    <a:lstStyle/>
                    <a:p>
                      <a:pPr marL="0" lvl="0" indent="0" algn="l" rtl="0">
                        <a:spcBef>
                          <a:spcPts val="0"/>
                        </a:spcBef>
                        <a:spcAft>
                          <a:spcPts val="0"/>
                        </a:spcAft>
                        <a:buNone/>
                      </a:pPr>
                      <a:r>
                        <a:rPr lang="en" dirty="0"/>
                        <a:t>2 studio unit</a:t>
                      </a:r>
                      <a:endParaRPr dirty="0"/>
                    </a:p>
                  </a:txBody>
                  <a:tcPr marL="91425" marR="91425" marT="91425" marB="91425"/>
                </a:tc>
                <a:tc>
                  <a:txBody>
                    <a:bodyPr/>
                    <a:lstStyle/>
                    <a:p>
                      <a:pPr marL="0" lvl="0" indent="0" algn="l" rtl="0">
                        <a:spcBef>
                          <a:spcPts val="0"/>
                        </a:spcBef>
                        <a:spcAft>
                          <a:spcPts val="0"/>
                        </a:spcAft>
                        <a:buNone/>
                      </a:pPr>
                      <a:r>
                        <a:rPr lang="en" dirty="0"/>
                        <a:t>459</a:t>
                      </a:r>
                      <a:endParaRPr dirty="0"/>
                    </a:p>
                  </a:txBody>
                  <a:tcPr marL="91425" marR="91425" marT="91425" marB="91425"/>
                </a:tc>
                <a:tc>
                  <a:txBody>
                    <a:bodyPr/>
                    <a:lstStyle/>
                    <a:p>
                      <a:pPr marL="0" lvl="0" indent="0" algn="l" rtl="0">
                        <a:spcBef>
                          <a:spcPts val="0"/>
                        </a:spcBef>
                        <a:spcAft>
                          <a:spcPts val="0"/>
                        </a:spcAft>
                        <a:buNone/>
                      </a:pPr>
                      <a:r>
                        <a:rPr lang="en-US" dirty="0"/>
                        <a:t>$876/m</a:t>
                      </a:r>
                      <a:endParaRPr dirty="0"/>
                    </a:p>
                  </a:txBody>
                  <a:tcPr marL="91425" marR="91425" marT="91425" marB="91425"/>
                </a:tc>
                <a:tc>
                  <a:txBody>
                    <a:bodyPr/>
                    <a:lstStyle/>
                    <a:p>
                      <a:pPr marL="0" lvl="0" indent="0" algn="l" rtl="0">
                        <a:spcBef>
                          <a:spcPts val="0"/>
                        </a:spcBef>
                        <a:spcAft>
                          <a:spcPts val="0"/>
                        </a:spcAft>
                        <a:buNone/>
                      </a:pPr>
                      <a:r>
                        <a:rPr lang="en" dirty="0"/>
                        <a:t>$1000/m</a:t>
                      </a:r>
                      <a:endParaRPr dirty="0"/>
                    </a:p>
                  </a:txBody>
                  <a:tcPr marL="91425" marR="91425" marT="91425" marB="91425"/>
                </a:tc>
                <a:extLst>
                  <a:ext uri="{0D108BD9-81ED-4DB2-BD59-A6C34878D82A}">
                    <a16:rowId xmlns:a16="http://schemas.microsoft.com/office/drawing/2014/main" val="10006"/>
                  </a:ext>
                </a:extLst>
              </a:tr>
              <a:tr h="334250">
                <a:tc>
                  <a:txBody>
                    <a:bodyPr/>
                    <a:lstStyle/>
                    <a:p>
                      <a:pPr marL="0" lvl="0" indent="0" algn="l" rtl="0">
                        <a:spcBef>
                          <a:spcPts val="0"/>
                        </a:spcBef>
                        <a:spcAft>
                          <a:spcPts val="0"/>
                        </a:spcAft>
                        <a:buNone/>
                      </a:pPr>
                      <a:r>
                        <a:rPr lang="en" dirty="0"/>
                        <a:t>4, 2 bedroom units</a:t>
                      </a:r>
                      <a:endParaRPr dirty="0"/>
                    </a:p>
                  </a:txBody>
                  <a:tcPr marL="91425" marR="91425" marT="91425" marB="91425"/>
                </a:tc>
                <a:tc>
                  <a:txBody>
                    <a:bodyPr/>
                    <a:lstStyle/>
                    <a:p>
                      <a:pPr marL="0" lvl="0" indent="0" algn="l" rtl="0">
                        <a:spcBef>
                          <a:spcPts val="0"/>
                        </a:spcBef>
                        <a:spcAft>
                          <a:spcPts val="0"/>
                        </a:spcAft>
                        <a:buNone/>
                      </a:pPr>
                      <a:r>
                        <a:rPr lang="en" dirty="0"/>
                        <a:t>1331-1334</a:t>
                      </a:r>
                      <a:endParaRPr dirty="0"/>
                    </a:p>
                  </a:txBody>
                  <a:tcPr marL="91425" marR="91425" marT="91425" marB="91425"/>
                </a:tc>
                <a:tc>
                  <a:txBody>
                    <a:bodyPr/>
                    <a:lstStyle/>
                    <a:p>
                      <a:pPr marL="0" lvl="0" indent="0" algn="l" rtl="0">
                        <a:spcBef>
                          <a:spcPts val="0"/>
                        </a:spcBef>
                        <a:spcAft>
                          <a:spcPts val="0"/>
                        </a:spcAft>
                        <a:buNone/>
                      </a:pPr>
                      <a:r>
                        <a:rPr lang="en" dirty="0"/>
                        <a:t>$1877/m</a:t>
                      </a:r>
                      <a:endParaRPr dirty="0"/>
                    </a:p>
                  </a:txBody>
                  <a:tcPr marL="91425" marR="91425" marT="91425" marB="91425"/>
                </a:tc>
                <a:tc>
                  <a:txBody>
                    <a:bodyPr/>
                    <a:lstStyle/>
                    <a:p>
                      <a:pPr marL="0" lvl="0" indent="0" algn="l" rtl="0">
                        <a:spcBef>
                          <a:spcPts val="0"/>
                        </a:spcBef>
                        <a:spcAft>
                          <a:spcPts val="0"/>
                        </a:spcAft>
                        <a:buNone/>
                      </a:pPr>
                      <a:r>
                        <a:rPr lang="en" dirty="0"/>
                        <a:t>$2700/m</a:t>
                      </a:r>
                      <a:endParaRPr dirty="0"/>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p:nvPr/>
        </p:nvSpPr>
        <p:spPr>
          <a:xfrm>
            <a:off x="230975" y="435275"/>
            <a:ext cx="7396500" cy="105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rgbClr val="FFFFFF"/>
                </a:solidFill>
                <a:latin typeface="Roboto"/>
                <a:ea typeface="Roboto"/>
                <a:cs typeface="Roboto"/>
                <a:sym typeface="Roboto"/>
              </a:rPr>
              <a:t>Occupants &amp; Financials Continued</a:t>
            </a:r>
            <a:endParaRPr sz="3500">
              <a:solidFill>
                <a:srgbClr val="FFFFFF"/>
              </a:solidFill>
              <a:latin typeface="Roboto"/>
              <a:ea typeface="Roboto"/>
              <a:cs typeface="Roboto"/>
              <a:sym typeface="Roboto"/>
            </a:endParaRPr>
          </a:p>
        </p:txBody>
      </p:sp>
      <p:graphicFrame>
        <p:nvGraphicFramePr>
          <p:cNvPr id="277" name="Google Shape;277;p43"/>
          <p:cNvGraphicFramePr/>
          <p:nvPr>
            <p:extLst>
              <p:ext uri="{D42A27DB-BD31-4B8C-83A1-F6EECF244321}">
                <p14:modId xmlns:p14="http://schemas.microsoft.com/office/powerpoint/2010/main" val="1026722656"/>
              </p:ext>
            </p:extLst>
          </p:nvPr>
        </p:nvGraphicFramePr>
        <p:xfrm>
          <a:off x="167640" y="1737360"/>
          <a:ext cx="8912300" cy="3397805"/>
        </p:xfrm>
        <a:graphic>
          <a:graphicData uri="http://schemas.openxmlformats.org/drawingml/2006/table">
            <a:tbl>
              <a:tblPr>
                <a:noFill/>
                <a:tableStyleId>{499DD0EE-FF87-4A7F-84FA-80B4E44D251F}</a:tableStyleId>
              </a:tblPr>
              <a:tblGrid>
                <a:gridCol w="3878650">
                  <a:extLst>
                    <a:ext uri="{9D8B030D-6E8A-4147-A177-3AD203B41FA5}">
                      <a16:colId xmlns:a16="http://schemas.microsoft.com/office/drawing/2014/main" val="20000"/>
                    </a:ext>
                  </a:extLst>
                </a:gridCol>
                <a:gridCol w="1585950">
                  <a:extLst>
                    <a:ext uri="{9D8B030D-6E8A-4147-A177-3AD203B41FA5}">
                      <a16:colId xmlns:a16="http://schemas.microsoft.com/office/drawing/2014/main" val="20001"/>
                    </a:ext>
                  </a:extLst>
                </a:gridCol>
                <a:gridCol w="1723850">
                  <a:extLst>
                    <a:ext uri="{9D8B030D-6E8A-4147-A177-3AD203B41FA5}">
                      <a16:colId xmlns:a16="http://schemas.microsoft.com/office/drawing/2014/main" val="20002"/>
                    </a:ext>
                  </a:extLst>
                </a:gridCol>
                <a:gridCol w="1723850">
                  <a:extLst>
                    <a:ext uri="{9D8B030D-6E8A-4147-A177-3AD203B41FA5}">
                      <a16:colId xmlns:a16="http://schemas.microsoft.com/office/drawing/2014/main" val="20003"/>
                    </a:ext>
                  </a:extLst>
                </a:gridCol>
              </a:tblGrid>
              <a:tr h="441715">
                <a:tc>
                  <a:txBody>
                    <a:bodyPr/>
                    <a:lstStyle/>
                    <a:p>
                      <a:pPr marL="0" lvl="0" indent="0" algn="l" rtl="0">
                        <a:spcBef>
                          <a:spcPts val="0"/>
                        </a:spcBef>
                        <a:spcAft>
                          <a:spcPts val="0"/>
                        </a:spcAft>
                        <a:buNone/>
                      </a:pPr>
                      <a:r>
                        <a:rPr lang="en" dirty="0"/>
                        <a:t>Unit Type</a:t>
                      </a:r>
                      <a:endParaRPr dirty="0"/>
                    </a:p>
                  </a:txBody>
                  <a:tcPr marL="91425" marR="91425" marT="91425" marB="91425"/>
                </a:tc>
                <a:tc>
                  <a:txBody>
                    <a:bodyPr/>
                    <a:lstStyle/>
                    <a:p>
                      <a:pPr marL="0" lvl="0" indent="0" algn="l" rtl="0">
                        <a:spcBef>
                          <a:spcPts val="0"/>
                        </a:spcBef>
                        <a:spcAft>
                          <a:spcPts val="0"/>
                        </a:spcAft>
                        <a:buNone/>
                      </a:pPr>
                      <a:r>
                        <a:rPr lang="en" dirty="0"/>
                        <a:t># of Units</a:t>
                      </a:r>
                      <a:endParaRPr dirty="0"/>
                    </a:p>
                  </a:txBody>
                  <a:tcPr marL="91425" marR="91425" marT="91425" marB="91425"/>
                </a:tc>
                <a:tc>
                  <a:txBody>
                    <a:bodyPr/>
                    <a:lstStyle/>
                    <a:p>
                      <a:pPr marL="0" lvl="0" indent="0" algn="l" rtl="0">
                        <a:spcBef>
                          <a:spcPts val="0"/>
                        </a:spcBef>
                        <a:spcAft>
                          <a:spcPts val="0"/>
                        </a:spcAft>
                        <a:buNone/>
                      </a:pPr>
                      <a:r>
                        <a:rPr lang="en" dirty="0"/>
                        <a:t># of Bedrooms</a:t>
                      </a:r>
                      <a:endParaRPr dirty="0"/>
                    </a:p>
                  </a:txBody>
                  <a:tcPr marL="91425" marR="91425" marT="91425" marB="91425"/>
                </a:tc>
                <a:tc>
                  <a:txBody>
                    <a:bodyPr/>
                    <a:lstStyle/>
                    <a:p>
                      <a:pPr marL="0" lvl="0" indent="0" algn="l" rtl="0">
                        <a:spcBef>
                          <a:spcPts val="0"/>
                        </a:spcBef>
                        <a:spcAft>
                          <a:spcPts val="0"/>
                        </a:spcAft>
                        <a:buNone/>
                      </a:pPr>
                      <a:r>
                        <a:rPr lang="en" dirty="0"/>
                        <a:t>Rent</a:t>
                      </a:r>
                      <a:endParaRPr dirty="0"/>
                    </a:p>
                  </a:txBody>
                  <a:tcPr marL="91425" marR="91425" marT="91425" marB="91425"/>
                </a:tc>
                <a:extLst>
                  <a:ext uri="{0D108BD9-81ED-4DB2-BD59-A6C34878D82A}">
                    <a16:rowId xmlns:a16="http://schemas.microsoft.com/office/drawing/2014/main" val="10000"/>
                  </a:ext>
                </a:extLst>
              </a:tr>
              <a:tr h="484187">
                <a:tc>
                  <a:txBody>
                    <a:bodyPr/>
                    <a:lstStyle/>
                    <a:p>
                      <a:pPr marL="0" lvl="0" indent="0" algn="l" rtl="0">
                        <a:spcBef>
                          <a:spcPts val="0"/>
                        </a:spcBef>
                        <a:spcAft>
                          <a:spcPts val="0"/>
                        </a:spcAft>
                        <a:buNone/>
                      </a:pPr>
                      <a:r>
                        <a:rPr lang="en" dirty="0"/>
                        <a:t>Affordable/Workforce Housing 80% AMI</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14</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2</a:t>
                      </a:r>
                      <a:endParaRPr dirty="0"/>
                    </a:p>
                  </a:txBody>
                  <a:tcPr marL="91425" marR="91425" marT="91425" marB="91425"/>
                </a:tc>
                <a:tc>
                  <a:txBody>
                    <a:bodyPr/>
                    <a:lstStyle/>
                    <a:p>
                      <a:pPr marL="0" lvl="0" indent="0" algn="l" rtl="0">
                        <a:spcBef>
                          <a:spcPts val="0"/>
                        </a:spcBef>
                        <a:spcAft>
                          <a:spcPts val="0"/>
                        </a:spcAft>
                        <a:buNone/>
                      </a:pPr>
                      <a:r>
                        <a:rPr lang="en" dirty="0"/>
                        <a:t> $1,877.00</a:t>
                      </a:r>
                      <a:endParaRPr dirty="0"/>
                    </a:p>
                  </a:txBody>
                  <a:tcPr marL="91425" marR="91425" marT="91425" marB="91425"/>
                </a:tc>
                <a:extLst>
                  <a:ext uri="{0D108BD9-81ED-4DB2-BD59-A6C34878D82A}">
                    <a16:rowId xmlns:a16="http://schemas.microsoft.com/office/drawing/2014/main" val="10001"/>
                  </a:ext>
                </a:extLst>
              </a:tr>
              <a:tr h="1019342">
                <a:tc>
                  <a:txBody>
                    <a:bodyPr/>
                    <a:lstStyle/>
                    <a:p>
                      <a:pPr marL="0" lvl="0" indent="0" algn="l" rtl="0">
                        <a:spcBef>
                          <a:spcPts val="0"/>
                        </a:spcBef>
                        <a:spcAft>
                          <a:spcPts val="0"/>
                        </a:spcAft>
                        <a:buNone/>
                      </a:pPr>
                      <a:r>
                        <a:rPr lang="en" dirty="0"/>
                        <a:t>Affordable/Workforce Housing 80% AMI</a:t>
                      </a:r>
                      <a:endParaRPr dirty="0"/>
                    </a:p>
                    <a:p>
                      <a:pPr marL="0" lvl="0" indent="0" algn="l" rtl="0">
                        <a:spcBef>
                          <a:spcPts val="0"/>
                        </a:spcBef>
                        <a:spcAft>
                          <a:spcPts val="0"/>
                        </a:spcAft>
                        <a:buNone/>
                      </a:pPr>
                      <a:endParaRPr/>
                    </a:p>
                    <a:p>
                      <a:pPr marL="0" lvl="0" indent="0" algn="l" rtl="0">
                        <a:spcBef>
                          <a:spcPts val="0"/>
                        </a:spcBef>
                        <a:spcAft>
                          <a:spcPts val="0"/>
                        </a:spcAft>
                        <a:buNone/>
                      </a:pPr>
                      <a:r>
                        <a:rPr lang="en" dirty="0"/>
                        <a:t>Affordable/Workplace Housing 60% AMI   </a:t>
                      </a:r>
                    </a:p>
                  </a:txBody>
                  <a:tcPr marL="91425" marR="91425" marT="91425" marB="91425"/>
                </a:tc>
                <a:tc>
                  <a:txBody>
                    <a:bodyPr/>
                    <a:lstStyle/>
                    <a:p>
                      <a:pPr marL="0" lvl="0" indent="0" algn="r" rtl="0">
                        <a:lnSpc>
                          <a:spcPct val="115000"/>
                        </a:lnSpc>
                        <a:spcBef>
                          <a:spcPts val="0"/>
                        </a:spcBef>
                        <a:spcAft>
                          <a:spcPts val="0"/>
                        </a:spcAft>
                        <a:buNone/>
                      </a:pPr>
                      <a:r>
                        <a:rPr lang="en" dirty="0"/>
                        <a:t>10</a:t>
                      </a:r>
                      <a:endParaRPr dirty="0"/>
                    </a:p>
                    <a:p>
                      <a:pPr marL="0" lvl="0" indent="0" algn="r" rtl="0">
                        <a:lnSpc>
                          <a:spcPct val="115000"/>
                        </a:lnSpc>
                        <a:spcBef>
                          <a:spcPts val="0"/>
                        </a:spcBef>
                        <a:spcAft>
                          <a:spcPts val="0"/>
                        </a:spcAft>
                        <a:buNone/>
                      </a:pPr>
                      <a:endParaRPr/>
                    </a:p>
                    <a:p>
                      <a:pPr marL="0" lvl="0" indent="0" algn="r" rtl="0">
                        <a:lnSpc>
                          <a:spcPct val="115000"/>
                        </a:lnSpc>
                        <a:spcBef>
                          <a:spcPts val="0"/>
                        </a:spcBef>
                        <a:spcAft>
                          <a:spcPts val="0"/>
                        </a:spcAft>
                        <a:buNone/>
                      </a:pPr>
                      <a:r>
                        <a:rPr lang="en" dirty="0"/>
                        <a:t>2</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1</a:t>
                      </a:r>
                      <a:endParaRPr dirty="0"/>
                    </a:p>
                    <a:p>
                      <a:pPr marL="0" lvl="0" indent="0" algn="r" rtl="0">
                        <a:lnSpc>
                          <a:spcPct val="115000"/>
                        </a:lnSpc>
                        <a:spcBef>
                          <a:spcPts val="0"/>
                        </a:spcBef>
                        <a:spcAft>
                          <a:spcPts val="0"/>
                        </a:spcAft>
                        <a:buNone/>
                      </a:pPr>
                      <a:endParaRPr/>
                    </a:p>
                    <a:p>
                      <a:pPr marL="0" lvl="0" indent="0" algn="r" rtl="0">
                        <a:lnSpc>
                          <a:spcPct val="115000"/>
                        </a:lnSpc>
                        <a:spcBef>
                          <a:spcPts val="0"/>
                        </a:spcBef>
                        <a:spcAft>
                          <a:spcPts val="0"/>
                        </a:spcAft>
                        <a:buNone/>
                      </a:pPr>
                      <a:r>
                        <a:rPr lang="en" dirty="0"/>
                        <a:t>2</a:t>
                      </a:r>
                    </a:p>
                  </a:txBody>
                  <a:tcPr marL="91425" marR="91425" marT="91425" marB="91425"/>
                </a:tc>
                <a:tc>
                  <a:txBody>
                    <a:bodyPr/>
                    <a:lstStyle/>
                    <a:p>
                      <a:pPr marL="0" lvl="0" indent="0" algn="l" rtl="0">
                        <a:spcBef>
                          <a:spcPts val="0"/>
                        </a:spcBef>
                        <a:spcAft>
                          <a:spcPts val="0"/>
                        </a:spcAft>
                        <a:buNone/>
                      </a:pPr>
                      <a:r>
                        <a:rPr lang="en" dirty="0"/>
                        <a:t> $1,668.00</a:t>
                      </a:r>
                      <a:endParaRPr dirty="0"/>
                    </a:p>
                    <a:p>
                      <a:pPr marL="0" lvl="0" indent="0" algn="l" rtl="0">
                        <a:spcBef>
                          <a:spcPts val="0"/>
                        </a:spcBef>
                        <a:spcAft>
                          <a:spcPts val="0"/>
                        </a:spcAft>
                        <a:buNone/>
                      </a:pPr>
                      <a:endParaRPr/>
                    </a:p>
                    <a:p>
                      <a:pPr marL="0" lvl="0" indent="0" algn="l" rtl="0">
                        <a:spcBef>
                          <a:spcPts val="0"/>
                        </a:spcBef>
                        <a:spcAft>
                          <a:spcPts val="0"/>
                        </a:spcAft>
                        <a:buNone/>
                      </a:pPr>
                      <a:r>
                        <a:rPr lang="en" dirty="0"/>
                        <a:t> $876.00</a:t>
                      </a:r>
                      <a:endParaRPr dirty="0"/>
                    </a:p>
                  </a:txBody>
                  <a:tcPr marL="91425" marR="91425" marT="91425" marB="91425"/>
                </a:tc>
                <a:extLst>
                  <a:ext uri="{0D108BD9-81ED-4DB2-BD59-A6C34878D82A}">
                    <a16:rowId xmlns:a16="http://schemas.microsoft.com/office/drawing/2014/main" val="10002"/>
                  </a:ext>
                </a:extLst>
              </a:tr>
              <a:tr h="484187">
                <a:tc>
                  <a:txBody>
                    <a:bodyPr/>
                    <a:lstStyle/>
                    <a:p>
                      <a:pPr marL="0" lvl="0" indent="0" algn="l" rtl="0">
                        <a:spcBef>
                          <a:spcPts val="0"/>
                        </a:spcBef>
                        <a:spcAft>
                          <a:spcPts val="0"/>
                        </a:spcAft>
                        <a:buNone/>
                      </a:pPr>
                      <a:r>
                        <a:rPr lang="en" dirty="0"/>
                        <a:t>Market Rate 1 bedroom</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21</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1</a:t>
                      </a:r>
                      <a:endParaRPr dirty="0"/>
                    </a:p>
                  </a:txBody>
                  <a:tcPr marL="91425" marR="91425" marT="91425" marB="91425"/>
                </a:tc>
                <a:tc>
                  <a:txBody>
                    <a:bodyPr/>
                    <a:lstStyle/>
                    <a:p>
                      <a:pPr marL="0" lvl="0" indent="0" algn="l" rtl="0">
                        <a:spcBef>
                          <a:spcPts val="0"/>
                        </a:spcBef>
                        <a:spcAft>
                          <a:spcPts val="0"/>
                        </a:spcAft>
                        <a:buNone/>
                      </a:pPr>
                      <a:r>
                        <a:rPr lang="en" dirty="0"/>
                        <a:t> $1,850.00</a:t>
                      </a:r>
                      <a:endParaRPr dirty="0"/>
                    </a:p>
                  </a:txBody>
                  <a:tcPr marL="91425" marR="91425" marT="91425" marB="91425"/>
                </a:tc>
                <a:extLst>
                  <a:ext uri="{0D108BD9-81ED-4DB2-BD59-A6C34878D82A}">
                    <a16:rowId xmlns:a16="http://schemas.microsoft.com/office/drawing/2014/main" val="10003"/>
                  </a:ext>
                </a:extLst>
              </a:tr>
              <a:tr h="484187">
                <a:tc>
                  <a:txBody>
                    <a:bodyPr/>
                    <a:lstStyle/>
                    <a:p>
                      <a:pPr marL="0" lvl="0" indent="0" algn="l" rtl="0">
                        <a:spcBef>
                          <a:spcPts val="0"/>
                        </a:spcBef>
                        <a:spcAft>
                          <a:spcPts val="0"/>
                        </a:spcAft>
                        <a:buNone/>
                      </a:pPr>
                      <a:r>
                        <a:rPr lang="en" dirty="0"/>
                        <a:t>Market Rate 2 bedroom</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11</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2</a:t>
                      </a:r>
                      <a:endParaRPr dirty="0"/>
                    </a:p>
                  </a:txBody>
                  <a:tcPr marL="91425" marR="91425" marT="91425" marB="91425"/>
                </a:tc>
                <a:tc>
                  <a:txBody>
                    <a:bodyPr/>
                    <a:lstStyle/>
                    <a:p>
                      <a:pPr marL="0" lvl="0" indent="0" algn="l" rtl="0">
                        <a:spcBef>
                          <a:spcPts val="0"/>
                        </a:spcBef>
                        <a:spcAft>
                          <a:spcPts val="0"/>
                        </a:spcAft>
                        <a:buNone/>
                      </a:pPr>
                      <a:r>
                        <a:rPr lang="en" dirty="0"/>
                        <a:t> $2,600.00</a:t>
                      </a:r>
                      <a:endParaRPr dirty="0"/>
                    </a:p>
                  </a:txBody>
                  <a:tcPr marL="91425" marR="91425" marT="91425" marB="91425"/>
                </a:tc>
                <a:extLst>
                  <a:ext uri="{0D108BD9-81ED-4DB2-BD59-A6C34878D82A}">
                    <a16:rowId xmlns:a16="http://schemas.microsoft.com/office/drawing/2014/main" val="10004"/>
                  </a:ext>
                </a:extLst>
              </a:tr>
              <a:tr h="484187">
                <a:tc>
                  <a:txBody>
                    <a:bodyPr/>
                    <a:lstStyle/>
                    <a:p>
                      <a:pPr marL="0" lvl="0" indent="0" algn="l" rtl="0">
                        <a:spcBef>
                          <a:spcPts val="0"/>
                        </a:spcBef>
                        <a:spcAft>
                          <a:spcPts val="0"/>
                        </a:spcAft>
                        <a:buNone/>
                      </a:pPr>
                      <a:r>
                        <a:rPr lang="en" dirty="0"/>
                        <a:t>Retail Housing Market 2 bedroom gym</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4</a:t>
                      </a:r>
                      <a:endParaRPr dirty="0"/>
                    </a:p>
                  </a:txBody>
                  <a:tcPr marL="91425" marR="91425" marT="91425" marB="91425"/>
                </a:tc>
                <a:tc>
                  <a:txBody>
                    <a:bodyPr/>
                    <a:lstStyle/>
                    <a:p>
                      <a:pPr marL="0" lvl="0" indent="0" algn="r" rtl="0">
                        <a:lnSpc>
                          <a:spcPct val="115000"/>
                        </a:lnSpc>
                        <a:spcBef>
                          <a:spcPts val="0"/>
                        </a:spcBef>
                        <a:spcAft>
                          <a:spcPts val="0"/>
                        </a:spcAft>
                        <a:buNone/>
                      </a:pPr>
                      <a:r>
                        <a:rPr lang="en" dirty="0"/>
                        <a:t>2</a:t>
                      </a:r>
                      <a:endParaRPr dirty="0"/>
                    </a:p>
                  </a:txBody>
                  <a:tcPr marL="91425" marR="91425" marT="91425" marB="91425"/>
                </a:tc>
                <a:tc>
                  <a:txBody>
                    <a:bodyPr/>
                    <a:lstStyle/>
                    <a:p>
                      <a:pPr marL="0" lvl="0" indent="0" algn="l" rtl="0">
                        <a:spcBef>
                          <a:spcPts val="0"/>
                        </a:spcBef>
                        <a:spcAft>
                          <a:spcPts val="0"/>
                        </a:spcAft>
                        <a:buNone/>
                      </a:pPr>
                      <a:r>
                        <a:rPr lang="en" dirty="0"/>
                        <a:t> $3,000.00</a:t>
                      </a:r>
                      <a:endParaRPr dirty="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460950" y="2065350"/>
            <a:ext cx="36873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Operations</a:t>
            </a:r>
            <a:endParaRPr/>
          </a:p>
        </p:txBody>
      </p:sp>
      <p:sp>
        <p:nvSpPr>
          <p:cNvPr id="283" name="Google Shape;283;p44"/>
          <p:cNvSpPr txBox="1"/>
          <p:nvPr/>
        </p:nvSpPr>
        <p:spPr>
          <a:xfrm>
            <a:off x="4438325" y="904127"/>
            <a:ext cx="4119900" cy="39978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Tim Bobroske construction handles all of their own property maintenance headed by Lynne Bobroske</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This includes mowing, landscaping, plowing, rubbish, safety features, lighting, resident maintenance, etc. </a:t>
            </a:r>
            <a:endParaRPr sz="1600">
              <a:solidFill>
                <a:srgbClr val="FAFAFA"/>
              </a:solidFill>
              <a:latin typeface="Roboto"/>
              <a:ea typeface="Roboto"/>
              <a:cs typeface="Roboto"/>
              <a:sym typeface="Roboto"/>
            </a:endParaRPr>
          </a:p>
        </p:txBody>
      </p:sp>
      <p:sp>
        <p:nvSpPr>
          <p:cNvPr id="284" name="Google Shape;284;p44"/>
          <p:cNvSpPr txBox="1"/>
          <p:nvPr/>
        </p:nvSpPr>
        <p:spPr>
          <a:xfrm>
            <a:off x="3842075" y="4006425"/>
            <a:ext cx="5312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460950" y="2065350"/>
            <a:ext cx="36873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Support Services</a:t>
            </a:r>
            <a:endParaRPr/>
          </a:p>
        </p:txBody>
      </p:sp>
      <p:sp>
        <p:nvSpPr>
          <p:cNvPr id="290" name="Google Shape;290;p45"/>
          <p:cNvSpPr txBox="1"/>
          <p:nvPr/>
        </p:nvSpPr>
        <p:spPr>
          <a:xfrm>
            <a:off x="4438325" y="904127"/>
            <a:ext cx="4119900" cy="39978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We’ll support local people to do workshops to our residents. </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We’ll support events on campus for our residents and the towns people in general</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We will not offer meals or health care on a campus level. </a:t>
            </a:r>
            <a:endParaRPr sz="1600">
              <a:solidFill>
                <a:srgbClr val="FAFAFA"/>
              </a:solidFill>
              <a:latin typeface="Roboto"/>
              <a:ea typeface="Roboto"/>
              <a:cs typeface="Roboto"/>
              <a:sym typeface="Roboto"/>
            </a:endParaRPr>
          </a:p>
        </p:txBody>
      </p:sp>
      <p:sp>
        <p:nvSpPr>
          <p:cNvPr id="291" name="Google Shape;291;p45"/>
          <p:cNvSpPr txBox="1"/>
          <p:nvPr/>
        </p:nvSpPr>
        <p:spPr>
          <a:xfrm>
            <a:off x="3842075" y="4006425"/>
            <a:ext cx="5312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etter to a professional basketball player&#10;&#10;Description automatically generated">
            <a:extLst>
              <a:ext uri="{FF2B5EF4-FFF2-40B4-BE49-F238E27FC236}">
                <a16:creationId xmlns:a16="http://schemas.microsoft.com/office/drawing/2014/main" id="{2A9E38DB-5B41-807B-CF3A-395487C282B4}"/>
              </a:ext>
            </a:extLst>
          </p:cNvPr>
          <p:cNvPicPr>
            <a:picLocks noChangeAspect="1"/>
          </p:cNvPicPr>
          <p:nvPr/>
        </p:nvPicPr>
        <p:blipFill>
          <a:blip r:embed="rId2"/>
          <a:stretch>
            <a:fillRect/>
          </a:stretch>
        </p:blipFill>
        <p:spPr>
          <a:xfrm>
            <a:off x="2409316" y="0"/>
            <a:ext cx="4325368" cy="5143500"/>
          </a:xfrm>
          <a:prstGeom prst="rect">
            <a:avLst/>
          </a:prstGeom>
        </p:spPr>
      </p:pic>
      <p:pic>
        <p:nvPicPr>
          <p:cNvPr id="4" name="Google Shape;83;p14">
            <a:extLst>
              <a:ext uri="{FF2B5EF4-FFF2-40B4-BE49-F238E27FC236}">
                <a16:creationId xmlns:a16="http://schemas.microsoft.com/office/drawing/2014/main" id="{C817F76E-ACCE-1E5C-D990-1D1246D442E8}"/>
              </a:ext>
            </a:extLst>
          </p:cNvPr>
          <p:cNvPicPr preferRelativeResize="0"/>
          <p:nvPr/>
        </p:nvPicPr>
        <p:blipFill rotWithShape="1">
          <a:blip r:embed="rId3">
            <a:alphaModFix/>
          </a:blip>
          <a:srcRect l="12552" r="12552"/>
          <a:stretch/>
        </p:blipFill>
        <p:spPr>
          <a:xfrm>
            <a:off x="61935" y="93645"/>
            <a:ext cx="2160900" cy="2161200"/>
          </a:xfrm>
          <a:prstGeom prst="ellipse">
            <a:avLst/>
          </a:prstGeom>
          <a:noFill/>
          <a:ln>
            <a:noFill/>
          </a:ln>
        </p:spPr>
      </p:pic>
      <p:sp>
        <p:nvSpPr>
          <p:cNvPr id="5" name="TextBox 4">
            <a:extLst>
              <a:ext uri="{FF2B5EF4-FFF2-40B4-BE49-F238E27FC236}">
                <a16:creationId xmlns:a16="http://schemas.microsoft.com/office/drawing/2014/main" id="{4087E6E6-E694-D369-3FE8-D02EBC4AFBB2}"/>
              </a:ext>
            </a:extLst>
          </p:cNvPr>
          <p:cNvSpPr txBox="1"/>
          <p:nvPr/>
        </p:nvSpPr>
        <p:spPr>
          <a:xfrm>
            <a:off x="6682740" y="0"/>
            <a:ext cx="240030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aseline="0" dirty="0">
                <a:solidFill>
                  <a:srgbClr val="FFFFFF"/>
                </a:solidFill>
                <a:latin typeface="Roboto"/>
              </a:rPr>
              <a:t>Canterbury Village in New Hartford is a 24-unit retirement community with gardens and is located adjacent to the Farmington River walking trail and access to fishing and tubing on the river. We’re currently working through zoning in New Hartford for a large addition, which is 7 phase, 320 unit addition to this retirement community. This will become our signature property, and this development will be built to include gardens, a fruit orchard, a pond, walking trails, a community room, and a 15,000 square foot grand Lodge for events and parties for community members exclusively.</a:t>
            </a:r>
            <a:r>
              <a:rPr lang="en-US" dirty="0">
                <a:latin typeface="Roboto"/>
                <a:ea typeface="Roboto"/>
                <a:cs typeface="Roboto"/>
              </a:rPr>
              <a:t>​</a:t>
            </a:r>
            <a:endParaRPr lang="en-US"/>
          </a:p>
        </p:txBody>
      </p:sp>
    </p:spTree>
    <p:extLst>
      <p:ext uri="{BB962C8B-B14F-4D97-AF65-F5344CB8AC3E}">
        <p14:creationId xmlns:p14="http://schemas.microsoft.com/office/powerpoint/2010/main" val="453519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95"/>
        <p:cNvGrpSpPr/>
        <p:nvPr/>
      </p:nvGrpSpPr>
      <p:grpSpPr>
        <a:xfrm>
          <a:off x="0" y="0"/>
          <a:ext cx="0" cy="0"/>
          <a:chOff x="0" y="0"/>
          <a:chExt cx="0" cy="0"/>
        </a:xfrm>
      </p:grpSpPr>
      <p:sp>
        <p:nvSpPr>
          <p:cNvPr id="296" name="Google Shape;296;p46"/>
          <p:cNvSpPr/>
          <p:nvPr/>
        </p:nvSpPr>
        <p:spPr>
          <a:xfrm>
            <a:off x="5474425" y="529725"/>
            <a:ext cx="2991600" cy="7677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97" name="Google Shape;297;p46"/>
          <p:cNvSpPr txBox="1">
            <a:spLocks noGrp="1"/>
          </p:cNvSpPr>
          <p:nvPr>
            <p:ph type="title"/>
          </p:nvPr>
        </p:nvSpPr>
        <p:spPr>
          <a:xfrm>
            <a:off x="415075" y="250075"/>
            <a:ext cx="8222100" cy="11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West Side of Property</a:t>
            </a:r>
            <a:endParaRPr>
              <a:solidFill>
                <a:srgbClr val="FFFFFF"/>
              </a:solidFill>
            </a:endParaRPr>
          </a:p>
        </p:txBody>
      </p:sp>
      <p:sp>
        <p:nvSpPr>
          <p:cNvPr id="298" name="Google Shape;298;p46"/>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marR="76200" indent="0" algn="just">
              <a:buNone/>
            </a:pPr>
            <a:r>
              <a:rPr lang="en" dirty="0">
                <a:solidFill>
                  <a:srgbClr val="1C4587"/>
                </a:solidFill>
              </a:rPr>
              <a:t>We’d ask that the town allow for the same building density on the west side of the property that we’ll have for the campus project today on the east side of the property. Assuming we can get the pond and our vision approved, whatever land on the west side that isn’t wetlands we’d like to have an opportunity to expand the campus on that land at a later date to give the town of Granby more senior housing, and more affordable housing as the towns needs expand.    </a:t>
            </a:r>
            <a:endParaRPr dirty="0">
              <a:solidFill>
                <a:srgbClr val="1C4587"/>
              </a:solidFill>
            </a:endParaRPr>
          </a:p>
          <a:p>
            <a:pPr marL="0" marR="76200" lvl="0" indent="0" algn="just" rtl="0">
              <a:lnSpc>
                <a:spcPct val="115000"/>
              </a:lnSpc>
              <a:spcBef>
                <a:spcPts val="0"/>
              </a:spcBef>
              <a:spcAft>
                <a:spcPts val="0"/>
              </a:spcAft>
              <a:buNone/>
            </a:pPr>
            <a:r>
              <a:rPr lang="en" dirty="0">
                <a:solidFill>
                  <a:srgbClr val="1C4587"/>
                </a:solidFill>
              </a:rPr>
              <a:t>This piece of the property should have a completely separate deed once we’re through the town approval process but would carry the same tax advantages.   </a:t>
            </a:r>
            <a:endParaRPr dirty="0">
              <a:solidFill>
                <a:srgbClr val="1C4587"/>
              </a:solidFill>
            </a:endParaRPr>
          </a:p>
        </p:txBody>
      </p:sp>
      <p:pic>
        <p:nvPicPr>
          <p:cNvPr id="299" name="Google Shape;299;p46"/>
          <p:cNvPicPr preferRelativeResize="0"/>
          <p:nvPr/>
        </p:nvPicPr>
        <p:blipFill>
          <a:blip r:embed="rId3">
            <a:alphaModFix/>
          </a:blip>
          <a:stretch>
            <a:fillRect/>
          </a:stretch>
        </p:blipFill>
        <p:spPr>
          <a:xfrm>
            <a:off x="5577800" y="529725"/>
            <a:ext cx="2784842" cy="767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03"/>
        <p:cNvGrpSpPr/>
        <p:nvPr/>
      </p:nvGrpSpPr>
      <p:grpSpPr>
        <a:xfrm>
          <a:off x="0" y="0"/>
          <a:ext cx="0" cy="0"/>
          <a:chOff x="0" y="0"/>
          <a:chExt cx="0" cy="0"/>
        </a:xfrm>
      </p:grpSpPr>
      <p:sp>
        <p:nvSpPr>
          <p:cNvPr id="304" name="Google Shape;304;p47"/>
          <p:cNvSpPr/>
          <p:nvPr/>
        </p:nvSpPr>
        <p:spPr>
          <a:xfrm>
            <a:off x="5474425" y="529725"/>
            <a:ext cx="2991600" cy="7677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5" name="Google Shape;305;p47"/>
          <p:cNvSpPr txBox="1">
            <a:spLocks noGrp="1"/>
          </p:cNvSpPr>
          <p:nvPr>
            <p:ph type="title"/>
          </p:nvPr>
        </p:nvSpPr>
        <p:spPr>
          <a:xfrm>
            <a:off x="415075" y="250075"/>
            <a:ext cx="8222100" cy="11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Timing of Campus Build </a:t>
            </a:r>
            <a:endParaRPr>
              <a:solidFill>
                <a:srgbClr val="FFFFFF"/>
              </a:solidFill>
            </a:endParaRPr>
          </a:p>
        </p:txBody>
      </p:sp>
      <p:sp>
        <p:nvSpPr>
          <p:cNvPr id="306" name="Google Shape;306;p47"/>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101600" marR="76200" indent="0" algn="just">
              <a:spcBef>
                <a:spcPts val="400"/>
              </a:spcBef>
              <a:buNone/>
            </a:pPr>
            <a:r>
              <a:rPr lang="en" dirty="0">
                <a:solidFill>
                  <a:srgbClr val="1C4587"/>
                </a:solidFill>
              </a:rPr>
              <a:t>We expect the permitting and processing to begin immediately. We would expect site environmental cleanup simultaneously to keep the project timely. Our expectation is we're through the initial phase in calendar year 2025. </a:t>
            </a:r>
            <a:endParaRPr dirty="0">
              <a:solidFill>
                <a:srgbClr val="1C4587"/>
              </a:solidFill>
            </a:endParaRPr>
          </a:p>
          <a:p>
            <a:pPr marL="0" marR="76200" indent="0" algn="just">
              <a:buNone/>
            </a:pPr>
            <a:r>
              <a:rPr lang="en" dirty="0">
                <a:solidFill>
                  <a:srgbClr val="1C4587"/>
                </a:solidFill>
              </a:rPr>
              <a:t>We expect site work &amp; Demo phase of the process to take 3-4 months, once complete building renovations and additions should take 10-14 months. </a:t>
            </a:r>
            <a:endParaRPr dirty="0">
              <a:solidFill>
                <a:srgbClr val="1C4587"/>
              </a:solidFill>
            </a:endParaRPr>
          </a:p>
          <a:p>
            <a:pPr marL="0" marR="76200" lvl="0" indent="0" algn="just" rtl="0">
              <a:lnSpc>
                <a:spcPct val="115000"/>
              </a:lnSpc>
              <a:spcBef>
                <a:spcPts val="0"/>
              </a:spcBef>
              <a:spcAft>
                <a:spcPts val="0"/>
              </a:spcAft>
              <a:buNone/>
            </a:pPr>
            <a:r>
              <a:rPr lang="en" dirty="0">
                <a:solidFill>
                  <a:srgbClr val="1C4587"/>
                </a:solidFill>
              </a:rPr>
              <a:t>We anticipate the full project to take 18-24 months to complete once we’ve acquired all of the necessary permits and permissions. Our budget for the overall project is $10 million dollars.</a:t>
            </a:r>
            <a:endParaRPr dirty="0">
              <a:solidFill>
                <a:srgbClr val="1C4587"/>
              </a:solidFill>
            </a:endParaRPr>
          </a:p>
        </p:txBody>
      </p:sp>
      <p:pic>
        <p:nvPicPr>
          <p:cNvPr id="307" name="Google Shape;307;p47"/>
          <p:cNvPicPr preferRelativeResize="0"/>
          <p:nvPr/>
        </p:nvPicPr>
        <p:blipFill>
          <a:blip r:embed="rId3">
            <a:alphaModFix/>
          </a:blip>
          <a:stretch>
            <a:fillRect/>
          </a:stretch>
        </p:blipFill>
        <p:spPr>
          <a:xfrm>
            <a:off x="5577800" y="529725"/>
            <a:ext cx="2784842" cy="767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11"/>
        <p:cNvGrpSpPr/>
        <p:nvPr/>
      </p:nvGrpSpPr>
      <p:grpSpPr>
        <a:xfrm>
          <a:off x="0" y="0"/>
          <a:ext cx="0" cy="0"/>
          <a:chOff x="0" y="0"/>
          <a:chExt cx="0" cy="0"/>
        </a:xfrm>
      </p:grpSpPr>
      <p:sp>
        <p:nvSpPr>
          <p:cNvPr id="312" name="Google Shape;312;p48"/>
          <p:cNvSpPr/>
          <p:nvPr/>
        </p:nvSpPr>
        <p:spPr>
          <a:xfrm>
            <a:off x="5474425" y="529725"/>
            <a:ext cx="2991600" cy="7677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3" name="Google Shape;313;p48"/>
          <p:cNvSpPr txBox="1">
            <a:spLocks noGrp="1"/>
          </p:cNvSpPr>
          <p:nvPr>
            <p:ph type="title"/>
          </p:nvPr>
        </p:nvSpPr>
        <p:spPr>
          <a:xfrm>
            <a:off x="415075" y="250075"/>
            <a:ext cx="8222100" cy="11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Financial Metrics</a:t>
            </a:r>
            <a:endParaRPr>
              <a:solidFill>
                <a:srgbClr val="FFFFFF"/>
              </a:solidFill>
            </a:endParaRPr>
          </a:p>
        </p:txBody>
      </p:sp>
      <p:sp>
        <p:nvSpPr>
          <p:cNvPr id="314" name="Google Shape;314;p48"/>
          <p:cNvSpPr txBox="1">
            <a:spLocks noGrp="1"/>
          </p:cNvSpPr>
          <p:nvPr>
            <p:ph type="body" idx="1"/>
          </p:nvPr>
        </p:nvSpPr>
        <p:spPr>
          <a:xfrm>
            <a:off x="471900" y="1652375"/>
            <a:ext cx="8222100" cy="3235980"/>
          </a:xfrm>
          <a:prstGeom prst="rect">
            <a:avLst/>
          </a:prstGeom>
        </p:spPr>
        <p:txBody>
          <a:bodyPr spcFirstLastPara="1" wrap="square" lIns="91425" tIns="91425" rIns="91425" bIns="91425" anchor="t" anchorCtr="0">
            <a:noAutofit/>
          </a:bodyPr>
          <a:lstStyle/>
          <a:p>
            <a:pPr marL="0" marR="76200" lvl="0" indent="0" algn="just" rtl="0">
              <a:lnSpc>
                <a:spcPct val="115000"/>
              </a:lnSpc>
              <a:spcBef>
                <a:spcPts val="0"/>
              </a:spcBef>
              <a:spcAft>
                <a:spcPts val="0"/>
              </a:spcAft>
              <a:buNone/>
            </a:pPr>
            <a:r>
              <a:rPr lang="en" dirty="0">
                <a:solidFill>
                  <a:srgbClr val="1C4587"/>
                </a:solidFill>
              </a:rPr>
              <a:t>Proposed $25,000.00 purchase price of the property from the town. </a:t>
            </a:r>
            <a:endParaRPr dirty="0">
              <a:solidFill>
                <a:srgbClr val="1C4587"/>
              </a:solidFill>
            </a:endParaRPr>
          </a:p>
          <a:p>
            <a:pPr marL="0" marR="76200" indent="0" algn="just">
              <a:buNone/>
            </a:pPr>
            <a:r>
              <a:rPr lang="en" dirty="0">
                <a:solidFill>
                  <a:srgbClr val="1C4587"/>
                </a:solidFill>
              </a:rPr>
              <a:t>We’re experienced in funding like projects with a combination of local banks, CHFA, Eversource, HUD, Federal Home Loan Bank, CT DOH and capital markets instruments through CHFA tax exempt and municipal bonds.  </a:t>
            </a:r>
            <a:endParaRPr dirty="0">
              <a:solidFill>
                <a:srgbClr val="1C4587"/>
              </a:solidFill>
            </a:endParaRPr>
          </a:p>
          <a:p>
            <a:pPr marL="0" marR="76200" indent="0" algn="just">
              <a:buNone/>
            </a:pPr>
            <a:r>
              <a:rPr lang="en" dirty="0">
                <a:solidFill>
                  <a:srgbClr val="1C4587"/>
                </a:solidFill>
              </a:rPr>
              <a:t>We expect an overall spend of $9,570,000-9,989,000.00.  The funding will be a combination of the above plus our personal investments. The monthly payments we expect to be $90,285/m with a maximum assumed rate of 8% on debt service.  We’d expect income to be $138,812/m at the 60/40 AMI split discussed above. </a:t>
            </a:r>
            <a:endParaRPr dirty="0">
              <a:solidFill>
                <a:srgbClr val="1C4587"/>
              </a:solidFill>
            </a:endParaRPr>
          </a:p>
        </p:txBody>
      </p:sp>
      <p:pic>
        <p:nvPicPr>
          <p:cNvPr id="315" name="Google Shape;315;p48"/>
          <p:cNvPicPr preferRelativeResize="0"/>
          <p:nvPr/>
        </p:nvPicPr>
        <p:blipFill>
          <a:blip r:embed="rId3">
            <a:alphaModFix/>
          </a:blip>
          <a:stretch>
            <a:fillRect/>
          </a:stretch>
        </p:blipFill>
        <p:spPr>
          <a:xfrm>
            <a:off x="5577800" y="529725"/>
            <a:ext cx="2784842" cy="767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19"/>
        <p:cNvGrpSpPr/>
        <p:nvPr/>
      </p:nvGrpSpPr>
      <p:grpSpPr>
        <a:xfrm>
          <a:off x="0" y="0"/>
          <a:ext cx="0" cy="0"/>
          <a:chOff x="0" y="0"/>
          <a:chExt cx="0" cy="0"/>
        </a:xfrm>
      </p:grpSpPr>
      <p:sp>
        <p:nvSpPr>
          <p:cNvPr id="320" name="Google Shape;320;p49"/>
          <p:cNvSpPr/>
          <p:nvPr/>
        </p:nvSpPr>
        <p:spPr>
          <a:xfrm>
            <a:off x="5474425" y="529725"/>
            <a:ext cx="2991600" cy="7677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1" name="Google Shape;321;p49"/>
          <p:cNvSpPr txBox="1">
            <a:spLocks noGrp="1"/>
          </p:cNvSpPr>
          <p:nvPr>
            <p:ph type="title"/>
          </p:nvPr>
        </p:nvSpPr>
        <p:spPr>
          <a:xfrm>
            <a:off x="415075" y="250075"/>
            <a:ext cx="8222100" cy="11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Town Assistance</a:t>
            </a:r>
            <a:endParaRPr>
              <a:solidFill>
                <a:srgbClr val="FFFFFF"/>
              </a:solidFill>
            </a:endParaRPr>
          </a:p>
        </p:txBody>
      </p:sp>
      <p:sp>
        <p:nvSpPr>
          <p:cNvPr id="322" name="Google Shape;322;p49"/>
          <p:cNvSpPr txBox="1">
            <a:spLocks noGrp="1"/>
          </p:cNvSpPr>
          <p:nvPr>
            <p:ph type="body" idx="1"/>
          </p:nvPr>
        </p:nvSpPr>
        <p:spPr>
          <a:xfrm>
            <a:off x="500325" y="1909600"/>
            <a:ext cx="8222100" cy="2710200"/>
          </a:xfrm>
          <a:prstGeom prst="rect">
            <a:avLst/>
          </a:prstGeom>
        </p:spPr>
        <p:txBody>
          <a:bodyPr spcFirstLastPara="1" wrap="square" lIns="91425" tIns="91425" rIns="91425" bIns="91425" anchor="t" anchorCtr="0">
            <a:noAutofit/>
          </a:bodyPr>
          <a:lstStyle/>
          <a:p>
            <a:pPr marL="0" marR="76200" lvl="0" indent="0" algn="just" rtl="0">
              <a:lnSpc>
                <a:spcPct val="115000"/>
              </a:lnSpc>
              <a:spcBef>
                <a:spcPts val="0"/>
              </a:spcBef>
              <a:spcAft>
                <a:spcPts val="0"/>
              </a:spcAft>
              <a:buNone/>
            </a:pPr>
            <a:r>
              <a:rPr lang="en" dirty="0">
                <a:solidFill>
                  <a:srgbClr val="1C4587"/>
                </a:solidFill>
              </a:rPr>
              <a:t>We’d ask the town for the following financial assistance from the town</a:t>
            </a:r>
            <a:endParaRPr>
              <a:solidFill>
                <a:srgbClr val="1C4587"/>
              </a:solidFill>
            </a:endParaRPr>
          </a:p>
          <a:p>
            <a:pPr marL="0" marR="76200" lvl="0" indent="457200" algn="just" rtl="0">
              <a:lnSpc>
                <a:spcPct val="115000"/>
              </a:lnSpc>
              <a:spcBef>
                <a:spcPts val="0"/>
              </a:spcBef>
              <a:spcAft>
                <a:spcPts val="0"/>
              </a:spcAft>
              <a:buNone/>
            </a:pPr>
            <a:r>
              <a:rPr lang="en" dirty="0">
                <a:solidFill>
                  <a:srgbClr val="1C4587"/>
                </a:solidFill>
              </a:rPr>
              <a:t>$25,000 proposed purchase price</a:t>
            </a:r>
            <a:endParaRPr>
              <a:solidFill>
                <a:srgbClr val="1C4587"/>
              </a:solidFill>
            </a:endParaRPr>
          </a:p>
          <a:p>
            <a:pPr marL="457200" marR="76200" lvl="0" indent="0" algn="just" rtl="0">
              <a:lnSpc>
                <a:spcPct val="115000"/>
              </a:lnSpc>
              <a:spcBef>
                <a:spcPts val="0"/>
              </a:spcBef>
              <a:spcAft>
                <a:spcPts val="0"/>
              </a:spcAft>
              <a:buNone/>
            </a:pPr>
            <a:r>
              <a:rPr lang="en" dirty="0">
                <a:solidFill>
                  <a:srgbClr val="1C4587"/>
                </a:solidFill>
              </a:rPr>
              <a:t>Open dialogue on building permit fee to get a fixed dollar fee rather than a percentage of actual costs</a:t>
            </a:r>
            <a:endParaRPr>
              <a:solidFill>
                <a:srgbClr val="1C4587"/>
              </a:solidFill>
            </a:endParaRPr>
          </a:p>
          <a:p>
            <a:pPr marL="0" marR="76200" lvl="0" indent="457200" algn="just" rtl="0">
              <a:lnSpc>
                <a:spcPct val="115000"/>
              </a:lnSpc>
              <a:spcBef>
                <a:spcPts val="0"/>
              </a:spcBef>
              <a:spcAft>
                <a:spcPts val="0"/>
              </a:spcAft>
              <a:buNone/>
            </a:pPr>
            <a:r>
              <a:rPr lang="en" dirty="0">
                <a:solidFill>
                  <a:srgbClr val="1C4587"/>
                </a:solidFill>
              </a:rPr>
              <a:t>No sewer/water connection charges as they’re already connected</a:t>
            </a:r>
            <a:endParaRPr>
              <a:solidFill>
                <a:srgbClr val="1C4587"/>
              </a:solidFill>
            </a:endParaRPr>
          </a:p>
          <a:p>
            <a:pPr marL="457200" marR="76200" lvl="0" indent="0" algn="just" rtl="0">
              <a:lnSpc>
                <a:spcPct val="115000"/>
              </a:lnSpc>
              <a:spcBef>
                <a:spcPts val="0"/>
              </a:spcBef>
              <a:spcAft>
                <a:spcPts val="0"/>
              </a:spcAft>
              <a:buNone/>
            </a:pPr>
            <a:r>
              <a:rPr lang="en" dirty="0">
                <a:solidFill>
                  <a:srgbClr val="1C4587"/>
                </a:solidFill>
              </a:rPr>
              <a:t>Tax abatement of 0 taxes in years 1,2 &amp; 3, 20k/yr for years 4-14 then market rate taxes thereafter </a:t>
            </a:r>
            <a:endParaRPr dirty="0">
              <a:solidFill>
                <a:srgbClr val="1C4587"/>
              </a:solidFill>
            </a:endParaRPr>
          </a:p>
          <a:p>
            <a:pPr marR="76200" indent="0" algn="just">
              <a:lnSpc>
                <a:spcPct val="114999"/>
              </a:lnSpc>
              <a:buNone/>
            </a:pPr>
            <a:r>
              <a:rPr lang="en" dirty="0">
                <a:solidFill>
                  <a:srgbClr val="1C4587"/>
                </a:solidFill>
              </a:rPr>
              <a:t>Site cleanup so we're buying a environmentally clean canvas. </a:t>
            </a:r>
          </a:p>
          <a:p>
            <a:pPr marR="76200" indent="0" algn="just">
              <a:buNone/>
            </a:pPr>
            <a:endParaRPr lang="en-US">
              <a:solidFill>
                <a:srgbClr val="1C4587"/>
              </a:solidFill>
            </a:endParaRPr>
          </a:p>
        </p:txBody>
      </p:sp>
      <p:pic>
        <p:nvPicPr>
          <p:cNvPr id="323" name="Google Shape;323;p49"/>
          <p:cNvPicPr preferRelativeResize="0"/>
          <p:nvPr/>
        </p:nvPicPr>
        <p:blipFill>
          <a:blip r:embed="rId3">
            <a:alphaModFix/>
          </a:blip>
          <a:stretch>
            <a:fillRect/>
          </a:stretch>
        </p:blipFill>
        <p:spPr>
          <a:xfrm>
            <a:off x="5577800" y="529725"/>
            <a:ext cx="2784842" cy="767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27"/>
        <p:cNvGrpSpPr/>
        <p:nvPr/>
      </p:nvGrpSpPr>
      <p:grpSpPr>
        <a:xfrm>
          <a:off x="0" y="0"/>
          <a:ext cx="0" cy="0"/>
          <a:chOff x="0" y="0"/>
          <a:chExt cx="0" cy="0"/>
        </a:xfrm>
      </p:grpSpPr>
      <p:sp>
        <p:nvSpPr>
          <p:cNvPr id="328" name="Google Shape;328;p50"/>
          <p:cNvSpPr/>
          <p:nvPr/>
        </p:nvSpPr>
        <p:spPr>
          <a:xfrm>
            <a:off x="5474425" y="529725"/>
            <a:ext cx="2991600" cy="7677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9" name="Google Shape;329;p50"/>
          <p:cNvSpPr txBox="1">
            <a:spLocks noGrp="1"/>
          </p:cNvSpPr>
          <p:nvPr>
            <p:ph type="title"/>
          </p:nvPr>
        </p:nvSpPr>
        <p:spPr>
          <a:xfrm>
            <a:off x="415075" y="250075"/>
            <a:ext cx="8222100" cy="11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Town Assistance</a:t>
            </a:r>
            <a:endParaRPr>
              <a:solidFill>
                <a:srgbClr val="FFFFFF"/>
              </a:solidFill>
            </a:endParaRPr>
          </a:p>
        </p:txBody>
      </p:sp>
      <p:sp>
        <p:nvSpPr>
          <p:cNvPr id="330" name="Google Shape;330;p50"/>
          <p:cNvSpPr txBox="1">
            <a:spLocks noGrp="1"/>
          </p:cNvSpPr>
          <p:nvPr>
            <p:ph type="body" idx="1"/>
          </p:nvPr>
        </p:nvSpPr>
        <p:spPr>
          <a:xfrm>
            <a:off x="500325" y="1909600"/>
            <a:ext cx="8222100" cy="2710200"/>
          </a:xfrm>
          <a:prstGeom prst="rect">
            <a:avLst/>
          </a:prstGeom>
        </p:spPr>
        <p:txBody>
          <a:bodyPr spcFirstLastPara="1" wrap="square" lIns="91425" tIns="91425" rIns="91425" bIns="91425" anchor="t" anchorCtr="0">
            <a:noAutofit/>
          </a:bodyPr>
          <a:lstStyle/>
          <a:p>
            <a:pPr marL="457200" marR="76200" lvl="0" indent="0" algn="just" rtl="0">
              <a:lnSpc>
                <a:spcPct val="115000"/>
              </a:lnSpc>
              <a:spcBef>
                <a:spcPts val="0"/>
              </a:spcBef>
              <a:spcAft>
                <a:spcPts val="0"/>
              </a:spcAft>
              <a:buNone/>
            </a:pPr>
            <a:r>
              <a:rPr lang="en" dirty="0">
                <a:solidFill>
                  <a:srgbClr val="1C4587"/>
                </a:solidFill>
              </a:rPr>
              <a:t>Town of Granby would have to create a zoning regulation that will allow for multi family housing in R-30 to the campus project.  New Hartford did this as an overlay zone for us. </a:t>
            </a:r>
            <a:endParaRPr>
              <a:solidFill>
                <a:srgbClr val="1C4587"/>
              </a:solidFill>
            </a:endParaRPr>
          </a:p>
          <a:p>
            <a:pPr marL="457200" marR="76200" lvl="0" indent="0" algn="just" rtl="0">
              <a:lnSpc>
                <a:spcPct val="115000"/>
              </a:lnSpc>
              <a:spcBef>
                <a:spcPts val="0"/>
              </a:spcBef>
              <a:spcAft>
                <a:spcPts val="0"/>
              </a:spcAft>
              <a:buNone/>
            </a:pPr>
            <a:r>
              <a:rPr lang="en" dirty="0">
                <a:solidFill>
                  <a:srgbClr val="1C4587"/>
                </a:solidFill>
              </a:rPr>
              <a:t>We’ll work closely with the town personnel to get through the permitting/development and construction phases. We’ll handle all operations once the buildings are build and we have CO’s. </a:t>
            </a:r>
            <a:endParaRPr dirty="0">
              <a:solidFill>
                <a:srgbClr val="1C4587"/>
              </a:solidFill>
            </a:endParaRPr>
          </a:p>
          <a:p>
            <a:pPr marL="457200" marR="76200" lvl="0" indent="0" algn="just" rtl="0">
              <a:lnSpc>
                <a:spcPct val="115000"/>
              </a:lnSpc>
              <a:spcBef>
                <a:spcPts val="0"/>
              </a:spcBef>
              <a:spcAft>
                <a:spcPts val="0"/>
              </a:spcAft>
              <a:buNone/>
            </a:pPr>
            <a:endParaRPr>
              <a:solidFill>
                <a:srgbClr val="1C4587"/>
              </a:solidFill>
            </a:endParaRPr>
          </a:p>
          <a:p>
            <a:pPr marL="457200" marR="76200" lvl="0" indent="0" algn="just" rtl="0">
              <a:lnSpc>
                <a:spcPct val="115000"/>
              </a:lnSpc>
              <a:spcBef>
                <a:spcPts val="0"/>
              </a:spcBef>
              <a:spcAft>
                <a:spcPts val="0"/>
              </a:spcAft>
              <a:buNone/>
            </a:pPr>
            <a:endParaRPr>
              <a:solidFill>
                <a:srgbClr val="1C4587"/>
              </a:solidFill>
            </a:endParaRPr>
          </a:p>
        </p:txBody>
      </p:sp>
      <p:pic>
        <p:nvPicPr>
          <p:cNvPr id="331" name="Google Shape;331;p50"/>
          <p:cNvPicPr preferRelativeResize="0"/>
          <p:nvPr/>
        </p:nvPicPr>
        <p:blipFill>
          <a:blip r:embed="rId3">
            <a:alphaModFix/>
          </a:blip>
          <a:stretch>
            <a:fillRect/>
          </a:stretch>
        </p:blipFill>
        <p:spPr>
          <a:xfrm>
            <a:off x="5577800" y="529725"/>
            <a:ext cx="2784842" cy="767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Financial metrics</a:t>
            </a:r>
            <a:endParaRPr/>
          </a:p>
        </p:txBody>
      </p:sp>
      <p:cxnSp>
        <p:nvCxnSpPr>
          <p:cNvPr id="337" name="Google Shape;337;p51"/>
          <p:cNvCxnSpPr/>
          <p:nvPr/>
        </p:nvCxnSpPr>
        <p:spPr>
          <a:xfrm>
            <a:off x="170025" y="2394840"/>
            <a:ext cx="0" cy="1004400"/>
          </a:xfrm>
          <a:prstGeom prst="straightConnector1">
            <a:avLst/>
          </a:prstGeom>
          <a:noFill/>
          <a:ln w="9525" cap="flat" cmpd="sng">
            <a:solidFill>
              <a:srgbClr val="B7B7B7"/>
            </a:solidFill>
            <a:prstDash val="solid"/>
            <a:round/>
            <a:headEnd type="none" w="med" len="med"/>
            <a:tailEnd type="none" w="med" len="med"/>
          </a:ln>
        </p:spPr>
      </p:cxnSp>
      <p:sp>
        <p:nvSpPr>
          <p:cNvPr id="338" name="Google Shape;338;p51"/>
          <p:cNvSpPr txBox="1">
            <a:spLocks noGrp="1"/>
          </p:cNvSpPr>
          <p:nvPr>
            <p:ph type="title"/>
          </p:nvPr>
        </p:nvSpPr>
        <p:spPr>
          <a:xfrm>
            <a:off x="2078247" y="2267387"/>
            <a:ext cx="2287800" cy="41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dk1"/>
                </a:solidFill>
              </a:rPr>
              <a:t>Affordable Housing</a:t>
            </a:r>
            <a:endParaRPr sz="1700">
              <a:solidFill>
                <a:schemeClr val="dk1"/>
              </a:solidFill>
            </a:endParaRPr>
          </a:p>
        </p:txBody>
      </p:sp>
      <p:sp>
        <p:nvSpPr>
          <p:cNvPr id="339" name="Google Shape;339;p51"/>
          <p:cNvSpPr txBox="1">
            <a:spLocks noGrp="1"/>
          </p:cNvSpPr>
          <p:nvPr>
            <p:ph type="body" idx="1"/>
          </p:nvPr>
        </p:nvSpPr>
        <p:spPr>
          <a:xfrm>
            <a:off x="2078233" y="2738429"/>
            <a:ext cx="2043003" cy="61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dirty="0">
                <a:solidFill>
                  <a:schemeClr val="dk2"/>
                </a:solidFill>
              </a:rPr>
              <a:t>26 Units will be available as affordable housing using 60-80% AMI targets</a:t>
            </a:r>
            <a:endParaRPr sz="1200" dirty="0">
              <a:solidFill>
                <a:schemeClr val="dk2"/>
              </a:solidFill>
            </a:endParaRPr>
          </a:p>
        </p:txBody>
      </p:sp>
      <p:cxnSp>
        <p:nvCxnSpPr>
          <p:cNvPr id="340" name="Google Shape;340;p51"/>
          <p:cNvCxnSpPr/>
          <p:nvPr/>
        </p:nvCxnSpPr>
        <p:spPr>
          <a:xfrm>
            <a:off x="5175741" y="2066162"/>
            <a:ext cx="0" cy="1111800"/>
          </a:xfrm>
          <a:prstGeom prst="straightConnector1">
            <a:avLst/>
          </a:prstGeom>
          <a:noFill/>
          <a:ln w="9525" cap="flat" cmpd="sng">
            <a:solidFill>
              <a:srgbClr val="B7B7B7"/>
            </a:solidFill>
            <a:prstDash val="solid"/>
            <a:round/>
            <a:headEnd type="none" w="med" len="med"/>
            <a:tailEnd type="none" w="med" len="med"/>
          </a:ln>
        </p:spPr>
      </p:cxnSp>
      <p:sp>
        <p:nvSpPr>
          <p:cNvPr id="341" name="Google Shape;341;p51"/>
          <p:cNvSpPr txBox="1">
            <a:spLocks noGrp="1"/>
          </p:cNvSpPr>
          <p:nvPr>
            <p:ph type="title"/>
          </p:nvPr>
        </p:nvSpPr>
        <p:spPr>
          <a:xfrm>
            <a:off x="5224107" y="1934326"/>
            <a:ext cx="1863900" cy="41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dk1"/>
                </a:solidFill>
              </a:rPr>
              <a:t>Market Rates</a:t>
            </a:r>
            <a:endParaRPr sz="1700">
              <a:solidFill>
                <a:schemeClr val="dk1"/>
              </a:solidFill>
            </a:endParaRPr>
          </a:p>
        </p:txBody>
      </p:sp>
      <p:sp>
        <p:nvSpPr>
          <p:cNvPr id="342" name="Google Shape;342;p51"/>
          <p:cNvSpPr txBox="1">
            <a:spLocks noGrp="1"/>
          </p:cNvSpPr>
          <p:nvPr>
            <p:ph type="body" idx="1"/>
          </p:nvPr>
        </p:nvSpPr>
        <p:spPr>
          <a:xfrm>
            <a:off x="5137635" y="2357201"/>
            <a:ext cx="1940100" cy="817620"/>
          </a:xfrm>
          <a:prstGeom prst="rect">
            <a:avLst/>
          </a:prstGeom>
        </p:spPr>
        <p:txBody>
          <a:bodyPr spcFirstLastPara="1" wrap="square" lIns="91425" tIns="91425" rIns="91425" bIns="91425" anchor="t" anchorCtr="0">
            <a:noAutofit/>
          </a:bodyPr>
          <a:lstStyle/>
          <a:p>
            <a:pPr marL="0" indent="0">
              <a:spcAft>
                <a:spcPts val="1600"/>
              </a:spcAft>
              <a:buNone/>
            </a:pPr>
            <a:r>
              <a:rPr lang="en" sz="1200" dirty="0">
                <a:solidFill>
                  <a:schemeClr val="dk2"/>
                </a:solidFill>
              </a:rPr>
              <a:t>40 Units will be priced at market rates. </a:t>
            </a:r>
            <a:endParaRPr sz="1200" dirty="0">
              <a:solidFill>
                <a:schemeClr val="dk2"/>
              </a:solidFill>
            </a:endParaRPr>
          </a:p>
        </p:txBody>
      </p:sp>
      <p:grpSp>
        <p:nvGrpSpPr>
          <p:cNvPr id="343" name="Google Shape;343;p51"/>
          <p:cNvGrpSpPr/>
          <p:nvPr/>
        </p:nvGrpSpPr>
        <p:grpSpPr>
          <a:xfrm>
            <a:off x="2056002" y="3314997"/>
            <a:ext cx="4624385" cy="1627588"/>
            <a:chOff x="3421283" y="3219673"/>
            <a:chExt cx="4501056" cy="1520400"/>
          </a:xfrm>
        </p:grpSpPr>
        <p:cxnSp>
          <p:nvCxnSpPr>
            <p:cNvPr id="344" name="Google Shape;344;p51"/>
            <p:cNvCxnSpPr>
              <a:stCxn id="345" idx="2"/>
              <a:endCxn id="346" idx="2"/>
            </p:cNvCxnSpPr>
            <p:nvPr/>
          </p:nvCxnSpPr>
          <p:spPr>
            <a:xfrm>
              <a:off x="3421283" y="3979855"/>
              <a:ext cx="2980800" cy="0"/>
            </a:xfrm>
            <a:prstGeom prst="straightConnector1">
              <a:avLst/>
            </a:prstGeom>
            <a:noFill/>
            <a:ln w="19050" cap="flat" cmpd="sng">
              <a:solidFill>
                <a:schemeClr val="dk1"/>
              </a:solidFill>
              <a:prstDash val="dot"/>
              <a:round/>
              <a:headEnd type="none" w="med" len="med"/>
              <a:tailEnd type="none" w="med" len="med"/>
            </a:ln>
          </p:spPr>
        </p:cxnSp>
        <p:sp>
          <p:nvSpPr>
            <p:cNvPr id="345" name="Google Shape;345;p51"/>
            <p:cNvSpPr/>
            <p:nvPr/>
          </p:nvSpPr>
          <p:spPr>
            <a:xfrm>
              <a:off x="3421283" y="3431305"/>
              <a:ext cx="1097100" cy="109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1"/>
            <p:cNvSpPr/>
            <p:nvPr/>
          </p:nvSpPr>
          <p:spPr>
            <a:xfrm>
              <a:off x="6401939" y="3219673"/>
              <a:ext cx="1520400" cy="152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51"/>
          <p:cNvSpPr txBox="1"/>
          <p:nvPr/>
        </p:nvSpPr>
        <p:spPr>
          <a:xfrm>
            <a:off x="2215850" y="3759036"/>
            <a:ext cx="1177500" cy="7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lt1"/>
                </a:solidFill>
                <a:latin typeface="Roboto"/>
                <a:ea typeface="Roboto"/>
                <a:cs typeface="Roboto"/>
                <a:sym typeface="Roboto"/>
              </a:rPr>
              <a:t>40%</a:t>
            </a:r>
            <a:endParaRPr sz="2900" b="1">
              <a:solidFill>
                <a:schemeClr val="lt1"/>
              </a:solidFill>
              <a:latin typeface="Roboto"/>
              <a:ea typeface="Roboto"/>
              <a:cs typeface="Roboto"/>
              <a:sym typeface="Roboto"/>
            </a:endParaRPr>
          </a:p>
        </p:txBody>
      </p:sp>
      <p:sp>
        <p:nvSpPr>
          <p:cNvPr id="348" name="Google Shape;348;p51"/>
          <p:cNvSpPr txBox="1"/>
          <p:nvPr/>
        </p:nvSpPr>
        <p:spPr>
          <a:xfrm>
            <a:off x="5502968" y="3759036"/>
            <a:ext cx="1177500" cy="7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lt1"/>
                </a:solidFill>
                <a:latin typeface="Roboto"/>
                <a:ea typeface="Roboto"/>
                <a:cs typeface="Roboto"/>
                <a:sym typeface="Roboto"/>
              </a:rPr>
              <a:t>60%</a:t>
            </a:r>
            <a:endParaRPr sz="2900" b="1">
              <a:solidFill>
                <a:schemeClr val="lt1"/>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59"/>
        <p:cNvGrpSpPr/>
        <p:nvPr/>
      </p:nvGrpSpPr>
      <p:grpSpPr>
        <a:xfrm>
          <a:off x="0" y="0"/>
          <a:ext cx="0" cy="0"/>
          <a:chOff x="0" y="0"/>
          <a:chExt cx="0" cy="0"/>
        </a:xfrm>
      </p:grpSpPr>
      <p:sp>
        <p:nvSpPr>
          <p:cNvPr id="360" name="Google Shape;360;p53"/>
          <p:cNvSpPr/>
          <p:nvPr/>
        </p:nvSpPr>
        <p:spPr>
          <a:xfrm>
            <a:off x="5474425" y="529725"/>
            <a:ext cx="2991600" cy="7677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61" name="Google Shape;361;p5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Town Assistance </a:t>
            </a:r>
            <a:endParaRPr>
              <a:solidFill>
                <a:srgbClr val="FFFFFF"/>
              </a:solidFill>
            </a:endParaRPr>
          </a:p>
        </p:txBody>
      </p:sp>
      <p:sp>
        <p:nvSpPr>
          <p:cNvPr id="362" name="Google Shape;362;p53"/>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C4587"/>
              </a:buClr>
              <a:buSzPts val="1800"/>
              <a:buChar char="-"/>
            </a:pPr>
            <a:r>
              <a:rPr lang="en">
                <a:solidFill>
                  <a:srgbClr val="1C4587"/>
                </a:solidFill>
              </a:rPr>
              <a:t>Property Tax Waiver for years 1, 2 &amp; 3 </a:t>
            </a:r>
            <a:endParaRPr>
              <a:solidFill>
                <a:srgbClr val="1C4587"/>
              </a:solidFill>
            </a:endParaRPr>
          </a:p>
          <a:p>
            <a:pPr marL="457200" lvl="0" indent="-342900" algn="l" rtl="0">
              <a:lnSpc>
                <a:spcPct val="150000"/>
              </a:lnSpc>
              <a:spcBef>
                <a:spcPts val="0"/>
              </a:spcBef>
              <a:spcAft>
                <a:spcPts val="0"/>
              </a:spcAft>
              <a:buClr>
                <a:srgbClr val="1C4587"/>
              </a:buClr>
              <a:buSzPts val="1800"/>
              <a:buChar char="-"/>
            </a:pPr>
            <a:r>
              <a:rPr lang="en">
                <a:solidFill>
                  <a:srgbClr val="1C4587"/>
                </a:solidFill>
              </a:rPr>
              <a:t>Fixed tax bill of $20,000 annually in years 4-10</a:t>
            </a:r>
            <a:endParaRPr>
              <a:solidFill>
                <a:srgbClr val="1C4587"/>
              </a:solidFill>
            </a:endParaRPr>
          </a:p>
          <a:p>
            <a:pPr marL="457200" lvl="0" indent="-342900" algn="l" rtl="0">
              <a:lnSpc>
                <a:spcPct val="150000"/>
              </a:lnSpc>
              <a:spcBef>
                <a:spcPts val="0"/>
              </a:spcBef>
              <a:spcAft>
                <a:spcPts val="0"/>
              </a:spcAft>
              <a:buClr>
                <a:srgbClr val="1C4587"/>
              </a:buClr>
              <a:buSzPts val="1800"/>
              <a:buChar char="-"/>
            </a:pPr>
            <a:r>
              <a:rPr lang="en">
                <a:solidFill>
                  <a:srgbClr val="1C4587"/>
                </a:solidFill>
              </a:rPr>
              <a:t>$30,000 in years 11-15, market rate therafter</a:t>
            </a:r>
            <a:endParaRPr>
              <a:solidFill>
                <a:srgbClr val="1C4587"/>
              </a:solidFill>
            </a:endParaRPr>
          </a:p>
          <a:p>
            <a:pPr marL="457200" lvl="0" indent="-342900" algn="l" rtl="0">
              <a:lnSpc>
                <a:spcPct val="150000"/>
              </a:lnSpc>
              <a:spcBef>
                <a:spcPts val="0"/>
              </a:spcBef>
              <a:spcAft>
                <a:spcPts val="0"/>
              </a:spcAft>
              <a:buClr>
                <a:srgbClr val="1C4587"/>
              </a:buClr>
              <a:buSzPts val="1800"/>
              <a:buChar char="-"/>
            </a:pPr>
            <a:r>
              <a:rPr lang="en">
                <a:solidFill>
                  <a:srgbClr val="1C4587"/>
                </a:solidFill>
              </a:rPr>
              <a:t>Phase 1 and hazmat completed by the town prior to transfer</a:t>
            </a:r>
            <a:endParaRPr>
              <a:solidFill>
                <a:srgbClr val="1C4587"/>
              </a:solidFill>
            </a:endParaRPr>
          </a:p>
          <a:p>
            <a:pPr marL="457200" lvl="0" indent="-342900" algn="l" rtl="0">
              <a:lnSpc>
                <a:spcPct val="150000"/>
              </a:lnSpc>
              <a:spcBef>
                <a:spcPts val="0"/>
              </a:spcBef>
              <a:spcAft>
                <a:spcPts val="0"/>
              </a:spcAft>
              <a:buClr>
                <a:srgbClr val="1C4587"/>
              </a:buClr>
              <a:buSzPts val="1800"/>
              <a:buChar char="-"/>
            </a:pPr>
            <a:r>
              <a:rPr lang="en">
                <a:solidFill>
                  <a:srgbClr val="1C4587"/>
                </a:solidFill>
              </a:rPr>
              <a:t>At time of transfer the property is free of any contamination </a:t>
            </a:r>
            <a:endParaRPr>
              <a:solidFill>
                <a:srgbClr val="1C4587"/>
              </a:solidFill>
            </a:endParaRPr>
          </a:p>
          <a:p>
            <a:pPr marL="457200" lvl="0" indent="-342900" algn="l" rtl="0">
              <a:lnSpc>
                <a:spcPct val="150000"/>
              </a:lnSpc>
              <a:spcBef>
                <a:spcPts val="0"/>
              </a:spcBef>
              <a:spcAft>
                <a:spcPts val="0"/>
              </a:spcAft>
              <a:buClr>
                <a:srgbClr val="1C4587"/>
              </a:buClr>
              <a:buSzPts val="1800"/>
              <a:buChar char="-"/>
            </a:pPr>
            <a:r>
              <a:rPr lang="en">
                <a:solidFill>
                  <a:srgbClr val="1C4587"/>
                </a:solidFill>
              </a:rPr>
              <a:t>The property is green lighted by environmental perspective</a:t>
            </a:r>
            <a:endParaRPr>
              <a:solidFill>
                <a:srgbClr val="1C4587"/>
              </a:solidFill>
            </a:endParaRPr>
          </a:p>
        </p:txBody>
      </p:sp>
      <p:pic>
        <p:nvPicPr>
          <p:cNvPr id="363" name="Google Shape;363;p53"/>
          <p:cNvPicPr preferRelativeResize="0"/>
          <p:nvPr/>
        </p:nvPicPr>
        <p:blipFill>
          <a:blip r:embed="rId3">
            <a:alphaModFix/>
          </a:blip>
          <a:stretch>
            <a:fillRect/>
          </a:stretch>
        </p:blipFill>
        <p:spPr>
          <a:xfrm>
            <a:off x="5577800" y="529725"/>
            <a:ext cx="2784842" cy="767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7"/>
          <p:cNvPicPr preferRelativeResize="0"/>
          <p:nvPr/>
        </p:nvPicPr>
        <p:blipFill rotWithShape="1">
          <a:blip r:embed="rId3">
            <a:alphaModFix amt="42000"/>
          </a:blip>
          <a:srcRect t="7784" b="7784"/>
          <a:stretch/>
        </p:blipFill>
        <p:spPr>
          <a:xfrm>
            <a:off x="0" y="0"/>
            <a:ext cx="9144000" cy="5143501"/>
          </a:xfrm>
          <a:prstGeom prst="rect">
            <a:avLst/>
          </a:prstGeom>
          <a:noFill/>
          <a:ln>
            <a:noFill/>
          </a:ln>
          <a:effectLst>
            <a:outerShdw blurRad="57150" dist="19050" dir="12540000" algn="bl" rotWithShape="0">
              <a:srgbClr val="000000">
                <a:alpha val="50000"/>
              </a:srgbClr>
            </a:outerShdw>
          </a:effectLst>
        </p:spPr>
      </p:pic>
      <p:sp>
        <p:nvSpPr>
          <p:cNvPr id="381" name="Google Shape;381;p57"/>
          <p:cNvSpPr txBox="1">
            <a:spLocks noGrp="1"/>
          </p:cNvSpPr>
          <p:nvPr>
            <p:ph type="title"/>
          </p:nvPr>
        </p:nvSpPr>
        <p:spPr>
          <a:xfrm>
            <a:off x="2702950" y="526350"/>
            <a:ext cx="6227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etter from a government&#10;&#10;Description automatically generated">
            <a:extLst>
              <a:ext uri="{FF2B5EF4-FFF2-40B4-BE49-F238E27FC236}">
                <a16:creationId xmlns:a16="http://schemas.microsoft.com/office/drawing/2014/main" id="{A949872B-E1C3-96B3-F782-D82161102DD9}"/>
              </a:ext>
            </a:extLst>
          </p:cNvPr>
          <p:cNvPicPr>
            <a:picLocks noChangeAspect="1"/>
          </p:cNvPicPr>
          <p:nvPr/>
        </p:nvPicPr>
        <p:blipFill>
          <a:blip r:embed="rId2"/>
          <a:stretch>
            <a:fillRect/>
          </a:stretch>
        </p:blipFill>
        <p:spPr>
          <a:xfrm>
            <a:off x="2511260" y="0"/>
            <a:ext cx="4121480" cy="5143500"/>
          </a:xfrm>
          <a:prstGeom prst="rect">
            <a:avLst/>
          </a:prstGeom>
        </p:spPr>
      </p:pic>
      <p:pic>
        <p:nvPicPr>
          <p:cNvPr id="4" name="Google Shape;82;p14" descr="A building with a parking lot&#10;&#10;Description automatically generated">
            <a:extLst>
              <a:ext uri="{FF2B5EF4-FFF2-40B4-BE49-F238E27FC236}">
                <a16:creationId xmlns:a16="http://schemas.microsoft.com/office/drawing/2014/main" id="{B709A9A8-C151-A9D1-E268-6A3FB5BDEC0E}"/>
              </a:ext>
            </a:extLst>
          </p:cNvPr>
          <p:cNvPicPr preferRelativeResize="0"/>
          <p:nvPr/>
        </p:nvPicPr>
        <p:blipFill rotWithShape="1">
          <a:blip r:embed="rId3">
            <a:alphaModFix/>
          </a:blip>
          <a:srcRect l="16734" r="16727"/>
          <a:stretch/>
        </p:blipFill>
        <p:spPr>
          <a:xfrm>
            <a:off x="189820" y="112973"/>
            <a:ext cx="2160900" cy="2161200"/>
          </a:xfrm>
          <a:prstGeom prst="ellipse">
            <a:avLst/>
          </a:prstGeom>
          <a:noFill/>
          <a:ln>
            <a:noFill/>
          </a:ln>
        </p:spPr>
      </p:pic>
      <p:sp>
        <p:nvSpPr>
          <p:cNvPr id="5" name="TextBox 4">
            <a:extLst>
              <a:ext uri="{FF2B5EF4-FFF2-40B4-BE49-F238E27FC236}">
                <a16:creationId xmlns:a16="http://schemas.microsoft.com/office/drawing/2014/main" id="{27057380-A02C-0A80-0171-1C43AF930B52}"/>
              </a:ext>
            </a:extLst>
          </p:cNvPr>
          <p:cNvSpPr txBox="1"/>
          <p:nvPr/>
        </p:nvSpPr>
        <p:spPr>
          <a:xfrm>
            <a:off x="6675119" y="53340"/>
            <a:ext cx="239268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aseline="0" dirty="0">
                <a:solidFill>
                  <a:srgbClr val="FFFFFF"/>
                </a:solidFill>
                <a:latin typeface="Roboto"/>
              </a:rPr>
              <a:t>Stone Ridge is </a:t>
            </a:r>
            <a:r>
              <a:rPr lang="en-US" dirty="0">
                <a:solidFill>
                  <a:srgbClr val="FFFFFF"/>
                </a:solidFill>
                <a:latin typeface="Roboto"/>
              </a:rPr>
              <a:t>a</a:t>
            </a:r>
            <a:r>
              <a:rPr lang="en-US" sz="1400" baseline="0" dirty="0">
                <a:solidFill>
                  <a:srgbClr val="FFFFFF"/>
                </a:solidFill>
                <a:latin typeface="Roboto"/>
              </a:rPr>
              <a:t> </a:t>
            </a:r>
            <a:r>
              <a:rPr lang="en-US" dirty="0">
                <a:solidFill>
                  <a:srgbClr val="FFFFFF"/>
                </a:solidFill>
                <a:latin typeface="Roboto"/>
              </a:rPr>
              <a:t>28-unit</a:t>
            </a:r>
            <a:r>
              <a:rPr lang="en-US" sz="1400" baseline="0" dirty="0">
                <a:solidFill>
                  <a:srgbClr val="FFFFFF"/>
                </a:solidFill>
                <a:latin typeface="Roboto"/>
              </a:rPr>
              <a:t> retirement community where we’re currently adding </a:t>
            </a:r>
            <a:r>
              <a:rPr lang="en-US" dirty="0">
                <a:solidFill>
                  <a:srgbClr val="FFFFFF"/>
                </a:solidFill>
                <a:latin typeface="Roboto"/>
              </a:rPr>
              <a:t>38</a:t>
            </a:r>
            <a:r>
              <a:rPr lang="en-US" sz="1400" baseline="0" dirty="0">
                <a:solidFill>
                  <a:srgbClr val="FFFFFF"/>
                </a:solidFill>
                <a:latin typeface="Roboto"/>
              </a:rPr>
              <a:t> more units to it that are under construction right now, which also has gardens and two storm retention ponds for stormwater management as well as additional natural habitat for animals and walking trails. </a:t>
            </a:r>
            <a:r>
              <a:rPr lang="en-US" dirty="0">
                <a:solidFill>
                  <a:srgbClr val="FFFFFF"/>
                </a:solidFill>
                <a:latin typeface="Roboto"/>
              </a:rPr>
              <a:t> Total Size of property is 66 units</a:t>
            </a:r>
            <a:endParaRPr lang="en-US" dirty="0"/>
          </a:p>
        </p:txBody>
      </p:sp>
    </p:spTree>
    <p:extLst>
      <p:ext uri="{BB962C8B-B14F-4D97-AF65-F5344CB8AC3E}">
        <p14:creationId xmlns:p14="http://schemas.microsoft.com/office/powerpoint/2010/main" val="317056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etter of a company&#10;&#10;Description automatically generated">
            <a:extLst>
              <a:ext uri="{FF2B5EF4-FFF2-40B4-BE49-F238E27FC236}">
                <a16:creationId xmlns:a16="http://schemas.microsoft.com/office/drawing/2014/main" id="{D6D25F88-260C-2076-5B1A-6E1B34A557F4}"/>
              </a:ext>
            </a:extLst>
          </p:cNvPr>
          <p:cNvPicPr>
            <a:picLocks noChangeAspect="1"/>
          </p:cNvPicPr>
          <p:nvPr/>
        </p:nvPicPr>
        <p:blipFill>
          <a:blip r:embed="rId2"/>
          <a:stretch>
            <a:fillRect/>
          </a:stretch>
        </p:blipFill>
        <p:spPr>
          <a:xfrm>
            <a:off x="2696213" y="0"/>
            <a:ext cx="3751573" cy="5143500"/>
          </a:xfrm>
          <a:prstGeom prst="rect">
            <a:avLst/>
          </a:prstGeom>
        </p:spPr>
      </p:pic>
      <p:pic>
        <p:nvPicPr>
          <p:cNvPr id="6" name="Google Shape;81;p14" descr="A house with a parking lot&#10;&#10;Description automatically generated">
            <a:extLst>
              <a:ext uri="{FF2B5EF4-FFF2-40B4-BE49-F238E27FC236}">
                <a16:creationId xmlns:a16="http://schemas.microsoft.com/office/drawing/2014/main" id="{F8CB4BD0-31B1-35E2-7654-90DDCAD93C34}"/>
              </a:ext>
            </a:extLst>
          </p:cNvPr>
          <p:cNvPicPr preferRelativeResize="0"/>
          <p:nvPr/>
        </p:nvPicPr>
        <p:blipFill rotWithShape="1">
          <a:blip r:embed="rId3">
            <a:alphaModFix/>
          </a:blip>
          <a:srcRect l="12552" r="12552"/>
          <a:stretch/>
        </p:blipFill>
        <p:spPr>
          <a:xfrm>
            <a:off x="384054" y="55545"/>
            <a:ext cx="2160900" cy="2161200"/>
          </a:xfrm>
          <a:prstGeom prst="ellipse">
            <a:avLst/>
          </a:prstGeom>
          <a:noFill/>
          <a:ln>
            <a:noFill/>
          </a:ln>
        </p:spPr>
      </p:pic>
      <p:pic>
        <p:nvPicPr>
          <p:cNvPr id="8" name="Google Shape;100;p17" descr="A group of houses next to a body of water&#10;&#10;Description automatically generated">
            <a:extLst>
              <a:ext uri="{FF2B5EF4-FFF2-40B4-BE49-F238E27FC236}">
                <a16:creationId xmlns:a16="http://schemas.microsoft.com/office/drawing/2014/main" id="{558AD726-52D0-FC8C-AAA6-D9FDE27EB788}"/>
              </a:ext>
            </a:extLst>
          </p:cNvPr>
          <p:cNvPicPr preferRelativeResize="0"/>
          <p:nvPr/>
        </p:nvPicPr>
        <p:blipFill rotWithShape="1">
          <a:blip r:embed="rId4">
            <a:alphaModFix/>
          </a:blip>
          <a:srcRect r="15376"/>
          <a:stretch/>
        </p:blipFill>
        <p:spPr>
          <a:xfrm>
            <a:off x="6448983" y="2750530"/>
            <a:ext cx="2693575" cy="2392970"/>
          </a:xfrm>
          <a:prstGeom prst="rect">
            <a:avLst/>
          </a:prstGeom>
          <a:noFill/>
          <a:ln>
            <a:noFill/>
          </a:ln>
        </p:spPr>
      </p:pic>
      <p:sp>
        <p:nvSpPr>
          <p:cNvPr id="9" name="TextBox 8">
            <a:extLst>
              <a:ext uri="{FF2B5EF4-FFF2-40B4-BE49-F238E27FC236}">
                <a16:creationId xmlns:a16="http://schemas.microsoft.com/office/drawing/2014/main" id="{1AE26947-497F-1781-0FDE-8BD4A29CB3FB}"/>
              </a:ext>
            </a:extLst>
          </p:cNvPr>
          <p:cNvSpPr txBox="1"/>
          <p:nvPr/>
        </p:nvSpPr>
        <p:spPr>
          <a:xfrm>
            <a:off x="6492240" y="38100"/>
            <a:ext cx="261365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aseline="0">
                <a:solidFill>
                  <a:srgbClr val="FFFFFF"/>
                </a:solidFill>
                <a:latin typeface="Roboto"/>
              </a:rPr>
              <a:t>Thomaston Valley Village is a 58- unit retirement community we also built from scratch, and it includes a pond with a walking trail around it, gardens, tenant garages, and a community gathering center for community activities and recreation. </a:t>
            </a:r>
            <a:r>
              <a:rPr lang="en-US" sz="1400">
                <a:latin typeface="Roboto"/>
                <a:ea typeface="Roboto"/>
                <a:cs typeface="Roboto"/>
              </a:rPr>
              <a:t>​</a:t>
            </a:r>
            <a:endParaRPr lang="en-US"/>
          </a:p>
        </p:txBody>
      </p:sp>
    </p:spTree>
    <p:extLst>
      <p:ext uri="{BB962C8B-B14F-4D97-AF65-F5344CB8AC3E}">
        <p14:creationId xmlns:p14="http://schemas.microsoft.com/office/powerpoint/2010/main" val="1335474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7"/>
          <p:cNvPicPr preferRelativeResize="0"/>
          <p:nvPr/>
        </p:nvPicPr>
        <p:blipFill rotWithShape="1">
          <a:blip r:embed="rId3">
            <a:alphaModFix/>
          </a:blip>
          <a:srcRect r="15376"/>
          <a:stretch/>
        </p:blipFill>
        <p:spPr>
          <a:xfrm>
            <a:off x="1983663" y="662650"/>
            <a:ext cx="5055775" cy="4480850"/>
          </a:xfrm>
          <a:prstGeom prst="rect">
            <a:avLst/>
          </a:prstGeom>
          <a:noFill/>
          <a:ln>
            <a:noFill/>
          </a:ln>
        </p:spPr>
      </p:pic>
      <p:sp>
        <p:nvSpPr>
          <p:cNvPr id="101" name="Google Shape;101;p1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Thomaston Valley Village - from the pond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8"/>
          <p:cNvPicPr preferRelativeResize="0"/>
          <p:nvPr/>
        </p:nvPicPr>
        <p:blipFill>
          <a:blip r:embed="rId3">
            <a:alphaModFix/>
          </a:blip>
          <a:stretch>
            <a:fillRect/>
          </a:stretch>
        </p:blipFill>
        <p:spPr>
          <a:xfrm>
            <a:off x="1646325" y="674400"/>
            <a:ext cx="5958772" cy="4469102"/>
          </a:xfrm>
          <a:prstGeom prst="rect">
            <a:avLst/>
          </a:prstGeom>
          <a:noFill/>
          <a:ln>
            <a:noFill/>
          </a:ln>
        </p:spPr>
      </p:pic>
      <p:sp>
        <p:nvSpPr>
          <p:cNvPr id="107" name="Google Shape;107;p1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Quail Hollow Village From the Pond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Resident of Stone Ridge in Wolcott - from the drone</a:t>
            </a:r>
            <a:endParaRPr/>
          </a:p>
        </p:txBody>
      </p:sp>
      <p:pic>
        <p:nvPicPr>
          <p:cNvPr id="113" name="Google Shape;113;p19"/>
          <p:cNvPicPr preferRelativeResize="0"/>
          <p:nvPr/>
        </p:nvPicPr>
        <p:blipFill>
          <a:blip r:embed="rId3">
            <a:alphaModFix/>
          </a:blip>
          <a:stretch>
            <a:fillRect/>
          </a:stretch>
        </p:blipFill>
        <p:spPr>
          <a:xfrm>
            <a:off x="1394401" y="688649"/>
            <a:ext cx="6234277" cy="4454851"/>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C9ABBC47623344AB477E0C764B8C6B" ma:contentTypeVersion="15" ma:contentTypeDescription="Create a new document." ma:contentTypeScope="" ma:versionID="ba7996d15fa675e9d3c59f59b2a5a911">
  <xsd:schema xmlns:xsd="http://www.w3.org/2001/XMLSchema" xmlns:xs="http://www.w3.org/2001/XMLSchema" xmlns:p="http://schemas.microsoft.com/office/2006/metadata/properties" xmlns:ns2="501b4ad6-963f-4480-b48b-091dd297905e" xmlns:ns3="d543a9f6-a961-4468-a694-6960abca9d08" targetNamespace="http://schemas.microsoft.com/office/2006/metadata/properties" ma:root="true" ma:fieldsID="9902b361632bab0d2640b2f60dae9b35" ns2:_="" ns3:_="">
    <xsd:import namespace="501b4ad6-963f-4480-b48b-091dd297905e"/>
    <xsd:import namespace="d543a9f6-a961-4468-a694-6960abca9d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1b4ad6-963f-4480-b48b-091dd29790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f8c7150-ffba-4beb-9f10-dbce3806d8a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43a9f6-a961-4468-a694-6960abca9d0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a34510e-93d5-4fec-a353-898c8a151b63}" ma:internalName="TaxCatchAll" ma:showField="CatchAllData" ma:web="d543a9f6-a961-4468-a694-6960abca9d0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1b4ad6-963f-4480-b48b-091dd297905e">
      <Terms xmlns="http://schemas.microsoft.com/office/infopath/2007/PartnerControls"/>
    </lcf76f155ced4ddcb4097134ff3c332f>
    <TaxCatchAll xmlns="d543a9f6-a961-4468-a694-6960abca9d08" xsi:nil="true"/>
  </documentManagement>
</p:properties>
</file>

<file path=customXml/itemProps1.xml><?xml version="1.0" encoding="utf-8"?>
<ds:datastoreItem xmlns:ds="http://schemas.openxmlformats.org/officeDocument/2006/customXml" ds:itemID="{3FE497D4-467E-427E-B3DE-E730E7422B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1b4ad6-963f-4480-b48b-091dd297905e"/>
    <ds:schemaRef ds:uri="d543a9f6-a961-4468-a694-6960abca9d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1189D6-ADEA-49DB-B96C-FD8FBA9A2570}">
  <ds:schemaRefs>
    <ds:schemaRef ds:uri="http://schemas.microsoft.com/sharepoint/v3/contenttype/forms"/>
  </ds:schemaRefs>
</ds:datastoreItem>
</file>

<file path=customXml/itemProps3.xml><?xml version="1.0" encoding="utf-8"?>
<ds:datastoreItem xmlns:ds="http://schemas.openxmlformats.org/officeDocument/2006/customXml" ds:itemID="{2EDAB004-A5A1-4B9A-9BB1-EE9A24F6E784}">
  <ds:schemaRefs>
    <ds:schemaRef ds:uri="http://schemas.microsoft.com/office/2006/metadata/properties"/>
    <ds:schemaRef ds:uri="http://schemas.microsoft.com/office/infopath/2007/PartnerControls"/>
    <ds:schemaRef ds:uri="501b4ad6-963f-4480-b48b-091dd297905e"/>
    <ds:schemaRef ds:uri="d543a9f6-a961-4468-a694-6960abca9d08"/>
  </ds:schemaRefs>
</ds:datastoreItem>
</file>

<file path=docProps/app.xml><?xml version="1.0" encoding="utf-8"?>
<Properties xmlns="http://schemas.openxmlformats.org/officeDocument/2006/extended-properties" xmlns:vt="http://schemas.openxmlformats.org/officeDocument/2006/docPropsVTypes">
  <TotalTime>418</TotalTime>
  <Words>2193</Words>
  <Application>Microsoft Office PowerPoint</Application>
  <PresentationFormat>On-screen Show (16:9)</PresentationFormat>
  <Paragraphs>252</Paragraphs>
  <Slides>47</Slides>
  <Notes>43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Roboto</vt:lpstr>
      <vt:lpstr>Arial</vt:lpstr>
      <vt:lpstr>Material</vt:lpstr>
      <vt:lpstr>Kearns School Apartments</vt:lpstr>
      <vt:lpstr>Tim Bobroske Construction Services LLC A state certified women owned business, creating active independent adult communities. </vt:lpstr>
      <vt:lpstr>PowerPoint Presentation</vt:lpstr>
      <vt:lpstr>PowerPoint Presentation</vt:lpstr>
      <vt:lpstr>PowerPoint Presentation</vt:lpstr>
      <vt:lpstr>PowerPoint Presentation</vt:lpstr>
      <vt:lpstr>Thomaston Valley Village - from the pond</vt:lpstr>
      <vt:lpstr>Quail Hollow Village From the Pond</vt:lpstr>
      <vt:lpstr>Resident of Stone Ridge in Wolcott - from the drone</vt:lpstr>
      <vt:lpstr>Thomaston Valley Village from the parking lot</vt:lpstr>
      <vt:lpstr>Thomaston Valley Village ( 3 Story Apartments) from the parking lot</vt:lpstr>
      <vt:lpstr>Canterbury Village in New Hartford from the Parking Lot</vt:lpstr>
      <vt:lpstr>Current Projects</vt:lpstr>
      <vt:lpstr>PowerPoint Presentation</vt:lpstr>
      <vt:lpstr>Kearns School Apartments  A modern, green, and zero carbon neutral active lifestyle community utilizing solar heat pumps</vt:lpstr>
      <vt:lpstr>The Property and the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Demolish or Renovate We want to keep the past and give a second life to the school</vt:lpstr>
      <vt:lpstr> Showcase Campus Art </vt:lpstr>
      <vt:lpstr> Showcase Campus Art </vt:lpstr>
      <vt:lpstr> Showcase Campus Art </vt:lpstr>
      <vt:lpstr>Kearns School Vision</vt:lpstr>
      <vt:lpstr>Our Process of Development from vision to completion If we win the proposal. </vt:lpstr>
      <vt:lpstr>Community / Public Events that’ll run once the property is built</vt:lpstr>
      <vt:lpstr>Community Hub Vision We’re not just going to build apartments, it’ll be a lifestyle campus within the town. </vt:lpstr>
      <vt:lpstr>Community Hub Vision We’re not just going to build apartments, it’ll be a lifestyle campus within the town. </vt:lpstr>
      <vt:lpstr>Kearns School Apartments Thematic Vision School, college throughout    </vt:lpstr>
      <vt:lpstr>Kearns School Apartments Thematic Vision of School, college throughout    </vt:lpstr>
      <vt:lpstr>Campus Resident Age Restrictions &amp; Financials    </vt:lpstr>
      <vt:lpstr>PowerPoint Presentation</vt:lpstr>
      <vt:lpstr>PowerPoint Presentation</vt:lpstr>
      <vt:lpstr>Operations</vt:lpstr>
      <vt:lpstr>Support Services</vt:lpstr>
      <vt:lpstr>West Side of Property</vt:lpstr>
      <vt:lpstr>Timing of Campus Build </vt:lpstr>
      <vt:lpstr>Financial Metrics</vt:lpstr>
      <vt:lpstr>Town Assistance</vt:lpstr>
      <vt:lpstr>Town Assistance</vt:lpstr>
      <vt:lpstr>Financial metrics</vt:lpstr>
      <vt:lpstr>Town Assistance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Emma Sonnati</dc:creator>
  <cp:lastModifiedBy>Abigail Kenyon</cp:lastModifiedBy>
  <cp:revision>707</cp:revision>
  <dcterms:modified xsi:type="dcterms:W3CDTF">2025-01-13T16:45:25Z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0x01010060C9ABBC47623344AB477E0C764B8C6B</vt:lpwstr>
  </property>
  <property fmtid="{D5CDD505-2E9C-101B-9397-08002B2CF9AE}" pid="3" name="MediaServiceImageTags">
    <vt:lpwstr/>
  </property>
</Properties>
</file>